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1" r:id="rId5"/>
    <p:sldMasterId id="2147483674" r:id="rId6"/>
    <p:sldMasterId id="2147483687" r:id="rId7"/>
    <p:sldMasterId id="2147483700" r:id="rId8"/>
    <p:sldMasterId id="2147483713" r:id="rId9"/>
    <p:sldMasterId id="2147483726" r:id="rId10"/>
  </p:sldMasterIdLst>
  <p:notesMasterIdLst>
    <p:notesMasterId r:id="rId28"/>
  </p:notesMasterIdLst>
  <p:sldIdLst>
    <p:sldId id="256"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5" r:id="rId24"/>
    <p:sldId id="272" r:id="rId25"/>
    <p:sldId id="273" r:id="rId26"/>
    <p:sldId id="274"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4"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n-GB" sz="1400" b="0" strike="noStrike" spc="-1">
                <a:solidFill>
                  <a:srgbClr val="000000"/>
                </a:solidFill>
                <a:latin typeface="Arial"/>
              </a:rPr>
              <a:t>Click to move the slide</a:t>
            </a:r>
          </a:p>
        </p:txBody>
      </p:sp>
      <p:sp>
        <p:nvSpPr>
          <p:cNvPr id="275" name="PlaceHolder 2"/>
          <p:cNvSpPr>
            <a:spLocks noGrp="1"/>
          </p:cNvSpPr>
          <p:nvPr>
            <p:ph type="body"/>
          </p:nvPr>
        </p:nvSpPr>
        <p:spPr>
          <a:xfrm>
            <a:off x="756000" y="5078520"/>
            <a:ext cx="6047640" cy="4811040"/>
          </a:xfrm>
          <a:prstGeom prst="rect">
            <a:avLst/>
          </a:prstGeom>
        </p:spPr>
        <p:txBody>
          <a:bodyPr lIns="0" tIns="0" rIns="0" bIns="0">
            <a:noAutofit/>
          </a:bodyPr>
          <a:lstStyle/>
          <a:p>
            <a:r>
              <a:rPr lang="en-GB" sz="2000" b="0" strike="noStrike" spc="-1">
                <a:latin typeface="Arial"/>
              </a:rPr>
              <a:t>Click to edit the notes' format</a:t>
            </a:r>
          </a:p>
        </p:txBody>
      </p:sp>
      <p:sp>
        <p:nvSpPr>
          <p:cNvPr id="276" name="PlaceHolder 3"/>
          <p:cNvSpPr>
            <a:spLocks noGrp="1"/>
          </p:cNvSpPr>
          <p:nvPr>
            <p:ph type="hdr"/>
          </p:nvPr>
        </p:nvSpPr>
        <p:spPr>
          <a:xfrm>
            <a:off x="0" y="0"/>
            <a:ext cx="3280680" cy="534240"/>
          </a:xfrm>
          <a:prstGeom prst="rect">
            <a:avLst/>
          </a:prstGeom>
        </p:spPr>
        <p:txBody>
          <a:bodyPr lIns="0" tIns="0" rIns="0" bIns="0">
            <a:noAutofit/>
          </a:bodyPr>
          <a:lstStyle/>
          <a:p>
            <a:r>
              <a:rPr lang="en-GB" sz="1400" b="0" strike="noStrike" spc="-1">
                <a:latin typeface="Times New Roman"/>
              </a:rPr>
              <a:t>&lt;header&gt;</a:t>
            </a:r>
          </a:p>
        </p:txBody>
      </p:sp>
      <p:sp>
        <p:nvSpPr>
          <p:cNvPr id="277"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n-GB" sz="1400" b="0" strike="noStrike" spc="-1">
                <a:latin typeface="Times New Roman"/>
              </a:rPr>
              <a:t>&lt;date/time&gt;</a:t>
            </a:r>
          </a:p>
        </p:txBody>
      </p:sp>
      <p:sp>
        <p:nvSpPr>
          <p:cNvPr id="278"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n-GB" sz="1400" b="0" strike="noStrike" spc="-1">
                <a:latin typeface="Times New Roman"/>
              </a:rPr>
              <a:t>&lt;footer&gt;</a:t>
            </a:r>
          </a:p>
        </p:txBody>
      </p:sp>
      <p:sp>
        <p:nvSpPr>
          <p:cNvPr id="279"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2FB8C72A-6298-4867-8581-D450A899B81F}" type="slidenum">
              <a:rPr lang="en-GB" sz="1400" b="0" strike="noStrike" spc="-1">
                <a:latin typeface="Times New Roman"/>
              </a:rPr>
              <a:t>‹#›</a:t>
            </a:fld>
            <a:endParaRPr lang="en-GB"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itizensadvice.org.uk/cablink/running-local-offices/Management-information/Bureau-tools-for-stakeholders/demonstrating-your-local-impac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0"/>
          </p:nvPr>
        </p:nvSpPr>
        <p:spPr/>
        <p:txBody>
          <a:bodyPr/>
          <a:lstStyle/>
          <a:p>
            <a:pPr algn="r"/>
            <a:fld id="{2FB8C72A-6298-4867-8581-D450A899B81F}" type="slidenum">
              <a:rPr lang="en-GB" sz="1400" b="0" strike="noStrike" spc="-1" smtClean="0">
                <a:latin typeface="Times New Roman"/>
              </a:rPr>
              <a:t>1</a:t>
            </a:fld>
            <a:endParaRPr lang="en-GB" sz="1400" b="0" strike="noStrike" spc="-1">
              <a:latin typeface="Times New Roman"/>
            </a:endParaRPr>
          </a:p>
        </p:txBody>
      </p:sp>
    </p:spTree>
    <p:extLst>
      <p:ext uri="{BB962C8B-B14F-4D97-AF65-F5344CB8AC3E}">
        <p14:creationId xmlns:p14="http://schemas.microsoft.com/office/powerpoint/2010/main" val="3080863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PlaceHolder 1"/>
          <p:cNvSpPr>
            <a:spLocks noGrp="1" noRot="1" noChangeAspect="1"/>
          </p:cNvSpPr>
          <p:nvPr>
            <p:ph type="sldImg"/>
          </p:nvPr>
        </p:nvSpPr>
        <p:spPr>
          <a:xfrm>
            <a:off x="381000" y="685800"/>
            <a:ext cx="6096000" cy="3429000"/>
          </a:xfrm>
          <a:prstGeom prst="rect">
            <a:avLst/>
          </a:prstGeom>
        </p:spPr>
      </p:sp>
      <p:sp>
        <p:nvSpPr>
          <p:cNvPr id="408"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15000"/>
              </a:lnSpc>
              <a:tabLst>
                <a:tab pos="0" algn="l"/>
              </a:tabLst>
            </a:pPr>
            <a:endParaRPr lang="en-GB" sz="12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PlaceHolder 1"/>
          <p:cNvSpPr>
            <a:spLocks noGrp="1" noRot="1" noChangeAspect="1"/>
          </p:cNvSpPr>
          <p:nvPr>
            <p:ph type="sldImg"/>
          </p:nvPr>
        </p:nvSpPr>
        <p:spPr>
          <a:xfrm>
            <a:off x="381000" y="685800"/>
            <a:ext cx="6096000" cy="3429000"/>
          </a:xfrm>
          <a:prstGeom prst="rect">
            <a:avLst/>
          </a:prstGeom>
        </p:spPr>
      </p:sp>
      <p:sp>
        <p:nvSpPr>
          <p:cNvPr id="410"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00000"/>
              </a:lnSpc>
              <a:tabLst>
                <a:tab pos="0" algn="l"/>
              </a:tabLst>
            </a:pPr>
            <a:endParaRPr lang="en-GB"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PlaceHolder 1"/>
          <p:cNvSpPr>
            <a:spLocks noGrp="1" noRot="1" noChangeAspect="1"/>
          </p:cNvSpPr>
          <p:nvPr>
            <p:ph type="sldImg"/>
          </p:nvPr>
        </p:nvSpPr>
        <p:spPr>
          <a:xfrm>
            <a:off x="381000" y="685800"/>
            <a:ext cx="6096000" cy="3429000"/>
          </a:xfrm>
          <a:prstGeom prst="rect">
            <a:avLst/>
          </a:prstGeom>
        </p:spPr>
      </p:sp>
      <p:sp>
        <p:nvSpPr>
          <p:cNvPr id="392"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00000"/>
              </a:lnSpc>
              <a:tabLst>
                <a:tab pos="0" algn="l"/>
              </a:tabLst>
            </a:pPr>
            <a:endParaRPr lang="en-GB"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PlaceHolder 1"/>
          <p:cNvSpPr>
            <a:spLocks noGrp="1" noRot="1" noChangeAspect="1"/>
          </p:cNvSpPr>
          <p:nvPr>
            <p:ph type="sldImg"/>
          </p:nvPr>
        </p:nvSpPr>
        <p:spPr>
          <a:xfrm>
            <a:off x="381000" y="685800"/>
            <a:ext cx="6096000" cy="3429000"/>
          </a:xfrm>
          <a:prstGeom prst="rect">
            <a:avLst/>
          </a:prstGeom>
        </p:spPr>
      </p:sp>
      <p:sp>
        <p:nvSpPr>
          <p:cNvPr id="394"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00000"/>
              </a:lnSpc>
              <a:tabLst>
                <a:tab pos="0" algn="l"/>
              </a:tabLst>
            </a:pPr>
            <a:endParaRPr lang="en-GB"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PlaceHolder 1"/>
          <p:cNvSpPr>
            <a:spLocks noGrp="1" noRot="1" noChangeAspect="1"/>
          </p:cNvSpPr>
          <p:nvPr>
            <p:ph type="sldImg"/>
          </p:nvPr>
        </p:nvSpPr>
        <p:spPr>
          <a:xfrm>
            <a:off x="381000" y="685800"/>
            <a:ext cx="6096000" cy="3429000"/>
          </a:xfrm>
          <a:prstGeom prst="rect">
            <a:avLst/>
          </a:prstGeom>
        </p:spPr>
      </p:sp>
      <p:sp>
        <p:nvSpPr>
          <p:cNvPr id="396"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15000"/>
              </a:lnSpc>
              <a:tabLst>
                <a:tab pos="0" algn="l"/>
              </a:tabLst>
            </a:pPr>
            <a:endParaRPr lang="en-GB" sz="12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PlaceHolder 1"/>
          <p:cNvSpPr>
            <a:spLocks noGrp="1" noRot="1" noChangeAspect="1"/>
          </p:cNvSpPr>
          <p:nvPr>
            <p:ph type="sldImg"/>
          </p:nvPr>
        </p:nvSpPr>
        <p:spPr>
          <a:xfrm>
            <a:off x="381000" y="685800"/>
            <a:ext cx="6096000" cy="3429000"/>
          </a:xfrm>
          <a:prstGeom prst="rect">
            <a:avLst/>
          </a:prstGeom>
        </p:spPr>
      </p:sp>
      <p:sp>
        <p:nvSpPr>
          <p:cNvPr id="398"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00000"/>
              </a:lnSpc>
              <a:tabLst>
                <a:tab pos="0" algn="l"/>
              </a:tabLst>
            </a:pPr>
            <a:endParaRPr lang="en-GB" sz="12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PlaceHolder 1"/>
          <p:cNvSpPr>
            <a:spLocks noGrp="1" noRot="1" noChangeAspect="1"/>
          </p:cNvSpPr>
          <p:nvPr>
            <p:ph type="sldImg"/>
          </p:nvPr>
        </p:nvSpPr>
        <p:spPr>
          <a:xfrm>
            <a:off x="381000" y="685800"/>
            <a:ext cx="6096000" cy="3429000"/>
          </a:xfrm>
          <a:prstGeom prst="rect">
            <a:avLst/>
          </a:prstGeom>
        </p:spPr>
      </p:sp>
      <p:sp>
        <p:nvSpPr>
          <p:cNvPr id="400"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15000"/>
              </a:lnSpc>
              <a:tabLst>
                <a:tab pos="0" algn="l"/>
              </a:tabLst>
            </a:pPr>
            <a:endParaRPr lang="en-GB" sz="12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PlaceHolder 1"/>
          <p:cNvSpPr>
            <a:spLocks noGrp="1" noRot="1" noChangeAspect="1"/>
          </p:cNvSpPr>
          <p:nvPr>
            <p:ph type="sldImg"/>
          </p:nvPr>
        </p:nvSpPr>
        <p:spPr>
          <a:xfrm>
            <a:off x="381000" y="685800"/>
            <a:ext cx="6096000" cy="3429000"/>
          </a:xfrm>
          <a:prstGeom prst="rect">
            <a:avLst/>
          </a:prstGeom>
        </p:spPr>
      </p:sp>
      <p:sp>
        <p:nvSpPr>
          <p:cNvPr id="402"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00000"/>
              </a:lnSpc>
              <a:tabLst>
                <a:tab pos="0" algn="l"/>
              </a:tabLst>
            </a:pPr>
            <a:endParaRPr lang="en-GB" sz="12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PlaceHolder 1"/>
          <p:cNvSpPr>
            <a:spLocks noGrp="1" noRot="1" noChangeAspect="1"/>
          </p:cNvSpPr>
          <p:nvPr>
            <p:ph type="sldImg"/>
          </p:nvPr>
        </p:nvSpPr>
        <p:spPr>
          <a:xfrm>
            <a:off x="381000" y="685800"/>
            <a:ext cx="6096000" cy="3429000"/>
          </a:xfrm>
          <a:prstGeom prst="rect">
            <a:avLst/>
          </a:prstGeom>
        </p:spPr>
      </p:sp>
      <p:sp>
        <p:nvSpPr>
          <p:cNvPr id="404"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00000"/>
              </a:lnSpc>
              <a:tabLst>
                <a:tab pos="0" algn="l"/>
              </a:tabLst>
            </a:pPr>
            <a:r>
              <a:rPr lang="en-GB" sz="1200" b="0" strike="noStrike" spc="-1">
                <a:solidFill>
                  <a:srgbClr val="004B88"/>
                </a:solidFill>
                <a:latin typeface="Open Sans"/>
                <a:ea typeface="Open Sans"/>
              </a:rPr>
              <a:t>These stats are taken from our Citizens Advice outcomes and impact research (2017) – undertaken with 3,600 people we helped. Find more information on the ‘All our impact’ page on the Citizens Advice website.</a:t>
            </a:r>
            <a:endParaRPr lang="en-GB" sz="1200" b="0" strike="noStrike" spc="-1">
              <a:latin typeface="Arial"/>
            </a:endParaRPr>
          </a:p>
          <a:p>
            <a:pPr>
              <a:lnSpc>
                <a:spcPct val="100000"/>
              </a:lnSpc>
              <a:tabLst>
                <a:tab pos="0" algn="l"/>
              </a:tabLst>
            </a:pPr>
            <a:endParaRPr lang="en-GB" sz="1200" b="0" strike="noStrike" spc="-1">
              <a:latin typeface="Arial"/>
            </a:endParaRPr>
          </a:p>
          <a:p>
            <a:pPr>
              <a:lnSpc>
                <a:spcPct val="100000"/>
              </a:lnSpc>
              <a:tabLst>
                <a:tab pos="0" algn="l"/>
              </a:tabLst>
            </a:pPr>
            <a:r>
              <a:rPr lang="en-GB" sz="1200" b="1" strike="noStrike" spc="-1">
                <a:solidFill>
                  <a:srgbClr val="004B88"/>
                </a:solidFill>
                <a:latin typeface="Open Sans"/>
                <a:ea typeface="Open Sans"/>
              </a:rPr>
              <a:t>*9 in 10 </a:t>
            </a:r>
            <a:r>
              <a:rPr lang="en-GB" sz="1200" b="0" strike="noStrike" spc="-1">
                <a:solidFill>
                  <a:srgbClr val="004B88"/>
                </a:solidFill>
                <a:latin typeface="Open Sans"/>
                <a:ea typeface="Open Sans"/>
              </a:rPr>
              <a:t>people we help say that their problem negatively affected their life – including feeling stressed, depressed or anxious, struggling to keep their job, deteriorating relationships with other people and worsening physical health.</a:t>
            </a:r>
            <a:endParaRPr lang="en-GB" sz="12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PlaceHolder 1"/>
          <p:cNvSpPr>
            <a:spLocks noGrp="1" noRot="1" noChangeAspect="1"/>
          </p:cNvSpPr>
          <p:nvPr>
            <p:ph type="sldImg"/>
          </p:nvPr>
        </p:nvSpPr>
        <p:spPr>
          <a:xfrm>
            <a:off x="381000" y="685800"/>
            <a:ext cx="6096000" cy="3429000"/>
          </a:xfrm>
          <a:prstGeom prst="rect">
            <a:avLst/>
          </a:prstGeom>
        </p:spPr>
      </p:sp>
      <p:sp>
        <p:nvSpPr>
          <p:cNvPr id="406" name="PlaceHolder 2"/>
          <p:cNvSpPr>
            <a:spLocks noGrp="1"/>
          </p:cNvSpPr>
          <p:nvPr>
            <p:ph type="body"/>
          </p:nvPr>
        </p:nvSpPr>
        <p:spPr>
          <a:xfrm>
            <a:off x="685800" y="4343400"/>
            <a:ext cx="5486040" cy="4114440"/>
          </a:xfrm>
          <a:prstGeom prst="rect">
            <a:avLst/>
          </a:prstGeom>
        </p:spPr>
        <p:txBody>
          <a:bodyPr tIns="91440" bIns="91440">
            <a:noAutofit/>
          </a:bodyPr>
          <a:lstStyle/>
          <a:p>
            <a:pPr>
              <a:lnSpc>
                <a:spcPct val="100000"/>
              </a:lnSpc>
              <a:tabLst>
                <a:tab pos="0" algn="l"/>
              </a:tabLst>
            </a:pPr>
            <a:r>
              <a:rPr lang="en-GB" sz="1200" b="0" strike="noStrike" spc="-1">
                <a:solidFill>
                  <a:srgbClr val="004B88"/>
                </a:solidFill>
                <a:latin typeface="Open Sans"/>
                <a:ea typeface="Open Sans"/>
              </a:rPr>
              <a:t>Edit to include your figures from the local financial modelling tool, which can be found on the ‘Demonstrating your impact’ page on </a:t>
            </a:r>
            <a:r>
              <a:rPr lang="en-GB" sz="1200" b="0" strike="noStrike" spc="-1" err="1">
                <a:solidFill>
                  <a:srgbClr val="004B88"/>
                </a:solidFill>
                <a:latin typeface="Open Sans"/>
                <a:ea typeface="Open Sans"/>
              </a:rPr>
              <a:t>CABlink</a:t>
            </a:r>
            <a:r>
              <a:rPr lang="en-GB" sz="1200" b="0" strike="noStrike" spc="-1">
                <a:solidFill>
                  <a:srgbClr val="004B88"/>
                </a:solidFill>
                <a:latin typeface="Open Sans"/>
                <a:ea typeface="Open Sans"/>
              </a:rPr>
              <a:t>. PLEASE DO NOT ADD THESE TOGETHER.</a:t>
            </a:r>
            <a:endParaRPr lang="en-GB" sz="1200" b="0" strike="noStrike" spc="-1">
              <a:latin typeface="Arial"/>
            </a:endParaRPr>
          </a:p>
          <a:p>
            <a:pPr>
              <a:lnSpc>
                <a:spcPct val="100000"/>
              </a:lnSpc>
              <a:tabLst>
                <a:tab pos="0" algn="l"/>
              </a:tabLst>
            </a:pPr>
            <a:endParaRPr lang="en-GB" sz="1200" b="0" strike="noStrike" spc="-1">
              <a:latin typeface="Arial"/>
            </a:endParaRPr>
          </a:p>
          <a:p>
            <a:pPr>
              <a:lnSpc>
                <a:spcPct val="100000"/>
              </a:lnSpc>
              <a:tabLst>
                <a:tab pos="0" algn="l"/>
              </a:tabLst>
            </a:pPr>
            <a:r>
              <a:rPr lang="en-GB" sz="1200" b="0" strike="noStrike" spc="-1">
                <a:solidFill>
                  <a:srgbClr val="004B88"/>
                </a:solidFill>
                <a:latin typeface="Open Sans"/>
                <a:ea typeface="Open Sans"/>
              </a:rPr>
              <a:t>These savings figures can be generated using the ‘local financial modelling tool’, which is the excel based tool that can be accessed via the drop down under ‘calculate my local value –local financial modelling tool’ on the </a:t>
            </a:r>
            <a:r>
              <a:rPr lang="en-GB" sz="1200" b="0" strike="noStrike" spc="-1" err="1">
                <a:solidFill>
                  <a:srgbClr val="004B88"/>
                </a:solidFill>
                <a:latin typeface="Open Sans"/>
                <a:ea typeface="Open Sans"/>
              </a:rPr>
              <a:t>Cablink</a:t>
            </a:r>
            <a:r>
              <a:rPr lang="en-GB" sz="1200" b="0" strike="noStrike" spc="-1">
                <a:solidFill>
                  <a:srgbClr val="004B88"/>
                </a:solidFill>
                <a:latin typeface="Open Sans"/>
                <a:ea typeface="Open Sans"/>
              </a:rPr>
              <a:t> page linked below. All three of these headline figures appear on the ‘key figures’ tab.</a:t>
            </a:r>
            <a:endParaRPr lang="en-GB" sz="1200" b="0" strike="noStrike" spc="-1">
              <a:latin typeface="Arial"/>
            </a:endParaRPr>
          </a:p>
          <a:p>
            <a:pPr>
              <a:lnSpc>
                <a:spcPct val="100000"/>
              </a:lnSpc>
              <a:tabLst>
                <a:tab pos="0" algn="l"/>
              </a:tabLst>
            </a:pPr>
            <a:r>
              <a:rPr lang="en-GB" sz="1200" b="0" u="sng" strike="noStrike" spc="-1">
                <a:solidFill>
                  <a:srgbClr val="000000"/>
                </a:solidFill>
                <a:uFillTx/>
                <a:latin typeface="Open Sans"/>
                <a:ea typeface="Open Sans"/>
                <a:hlinkClick r:id="rId3"/>
              </a:rPr>
              <a:t>https://www.citizensadvice.org.uk/cablink/running-local-offices/Management-information/Bureau-tools-for-stakeholders/demonstrating-your-local-impact/</a:t>
            </a:r>
            <a:endParaRPr lang="en-GB" sz="1200" b="0" strike="noStrike" spc="-1">
              <a:latin typeface="Arial"/>
            </a:endParaRPr>
          </a:p>
          <a:p>
            <a:pPr>
              <a:lnSpc>
                <a:spcPct val="100000"/>
              </a:lnSpc>
              <a:tabLst>
                <a:tab pos="0" algn="l"/>
              </a:tabLst>
            </a:pPr>
            <a:endParaRPr lang="en-GB" sz="1200" b="0" strike="noStrike" spc="-1">
              <a:latin typeface="Arial"/>
            </a:endParaRPr>
          </a:p>
          <a:p>
            <a:pPr>
              <a:lnSpc>
                <a:spcPct val="100000"/>
              </a:lnSpc>
              <a:tabLst>
                <a:tab pos="0" algn="l"/>
              </a:tabLst>
            </a:pPr>
            <a:endParaRPr lang="en-GB" sz="1200" b="0" strike="noStrike" spc="-1">
              <a:latin typeface="Arial"/>
            </a:endParaRPr>
          </a:p>
          <a:p>
            <a:pPr>
              <a:lnSpc>
                <a:spcPct val="100000"/>
              </a:lnSpc>
              <a:tabLst>
                <a:tab pos="0" algn="l"/>
              </a:tabLst>
            </a:pPr>
            <a:endParaRPr lang="en-GB"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24" name="PlaceHolder 2"/>
          <p:cNvSpPr>
            <a:spLocks noGrp="1"/>
          </p:cNvSpPr>
          <p:nvPr>
            <p:ph type="body"/>
          </p:nvPr>
        </p:nvSpPr>
        <p:spPr>
          <a:xfrm>
            <a:off x="603360" y="1246680"/>
            <a:ext cx="79056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5" name="PlaceHolder 3"/>
          <p:cNvSpPr>
            <a:spLocks noGrp="1"/>
          </p:cNvSpPr>
          <p:nvPr>
            <p:ph type="body"/>
          </p:nvPr>
        </p:nvSpPr>
        <p:spPr>
          <a:xfrm>
            <a:off x="603360" y="2473200"/>
            <a:ext cx="790560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27" name="PlaceHolder 2"/>
          <p:cNvSpPr>
            <a:spLocks noGrp="1"/>
          </p:cNvSpPr>
          <p:nvPr>
            <p:ph type="body"/>
          </p:nvPr>
        </p:nvSpPr>
        <p:spPr>
          <a:xfrm>
            <a:off x="60336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8" name="PlaceHolder 3"/>
          <p:cNvSpPr>
            <a:spLocks noGrp="1"/>
          </p:cNvSpPr>
          <p:nvPr>
            <p:ph type="body"/>
          </p:nvPr>
        </p:nvSpPr>
        <p:spPr>
          <a:xfrm>
            <a:off x="465444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9" name="PlaceHolder 4"/>
          <p:cNvSpPr>
            <a:spLocks noGrp="1"/>
          </p:cNvSpPr>
          <p:nvPr>
            <p:ph type="body"/>
          </p:nvPr>
        </p:nvSpPr>
        <p:spPr>
          <a:xfrm>
            <a:off x="603360" y="247320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30" name="PlaceHolder 5"/>
          <p:cNvSpPr>
            <a:spLocks noGrp="1"/>
          </p:cNvSpPr>
          <p:nvPr>
            <p:ph type="body"/>
          </p:nvPr>
        </p:nvSpPr>
        <p:spPr>
          <a:xfrm>
            <a:off x="4654440" y="247320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32" name="PlaceHolder 2"/>
          <p:cNvSpPr>
            <a:spLocks noGrp="1"/>
          </p:cNvSpPr>
          <p:nvPr>
            <p:ph type="body"/>
          </p:nvPr>
        </p:nvSpPr>
        <p:spPr>
          <a:xfrm>
            <a:off x="603360" y="124668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33" name="PlaceHolder 3"/>
          <p:cNvSpPr>
            <a:spLocks noGrp="1"/>
          </p:cNvSpPr>
          <p:nvPr>
            <p:ph type="body"/>
          </p:nvPr>
        </p:nvSpPr>
        <p:spPr>
          <a:xfrm>
            <a:off x="3276360" y="124668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34" name="PlaceHolder 4"/>
          <p:cNvSpPr>
            <a:spLocks noGrp="1"/>
          </p:cNvSpPr>
          <p:nvPr>
            <p:ph type="body"/>
          </p:nvPr>
        </p:nvSpPr>
        <p:spPr>
          <a:xfrm>
            <a:off x="5949000" y="124668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35" name="PlaceHolder 5"/>
          <p:cNvSpPr>
            <a:spLocks noGrp="1"/>
          </p:cNvSpPr>
          <p:nvPr>
            <p:ph type="body"/>
          </p:nvPr>
        </p:nvSpPr>
        <p:spPr>
          <a:xfrm>
            <a:off x="603360" y="247320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36" name="PlaceHolder 6"/>
          <p:cNvSpPr>
            <a:spLocks noGrp="1"/>
          </p:cNvSpPr>
          <p:nvPr>
            <p:ph type="body"/>
          </p:nvPr>
        </p:nvSpPr>
        <p:spPr>
          <a:xfrm>
            <a:off x="3276360" y="247320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37" name="PlaceHolder 7"/>
          <p:cNvSpPr>
            <a:spLocks noGrp="1"/>
          </p:cNvSpPr>
          <p:nvPr>
            <p:ph type="body"/>
          </p:nvPr>
        </p:nvSpPr>
        <p:spPr>
          <a:xfrm>
            <a:off x="5949000" y="247320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43" name="PlaceHolder 2"/>
          <p:cNvSpPr>
            <a:spLocks noGrp="1"/>
          </p:cNvSpPr>
          <p:nvPr>
            <p:ph type="subTitle"/>
          </p:nvPr>
        </p:nvSpPr>
        <p:spPr>
          <a:xfrm>
            <a:off x="603360" y="1246680"/>
            <a:ext cx="7905600" cy="234756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45" name="PlaceHolder 2"/>
          <p:cNvSpPr>
            <a:spLocks noGrp="1"/>
          </p:cNvSpPr>
          <p:nvPr>
            <p:ph type="body"/>
          </p:nvPr>
        </p:nvSpPr>
        <p:spPr>
          <a:xfrm>
            <a:off x="603360" y="1246680"/>
            <a:ext cx="7905600" cy="234756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47" name="PlaceHolder 2"/>
          <p:cNvSpPr>
            <a:spLocks noGrp="1"/>
          </p:cNvSpPr>
          <p:nvPr>
            <p:ph type="body"/>
          </p:nvPr>
        </p:nvSpPr>
        <p:spPr>
          <a:xfrm>
            <a:off x="603360" y="1246680"/>
            <a:ext cx="3857760" cy="234756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48" name="PlaceHolder 3"/>
          <p:cNvSpPr>
            <a:spLocks noGrp="1"/>
          </p:cNvSpPr>
          <p:nvPr>
            <p:ph type="body"/>
          </p:nvPr>
        </p:nvSpPr>
        <p:spPr>
          <a:xfrm>
            <a:off x="4654440" y="1246680"/>
            <a:ext cx="3857760" cy="234756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603360" y="444960"/>
            <a:ext cx="7905600" cy="284148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52" name="PlaceHolder 2"/>
          <p:cNvSpPr>
            <a:spLocks noGrp="1"/>
          </p:cNvSpPr>
          <p:nvPr>
            <p:ph type="body"/>
          </p:nvPr>
        </p:nvSpPr>
        <p:spPr>
          <a:xfrm>
            <a:off x="60336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53" name="PlaceHolder 3"/>
          <p:cNvSpPr>
            <a:spLocks noGrp="1"/>
          </p:cNvSpPr>
          <p:nvPr>
            <p:ph type="body"/>
          </p:nvPr>
        </p:nvSpPr>
        <p:spPr>
          <a:xfrm>
            <a:off x="4654440" y="1246680"/>
            <a:ext cx="3857760" cy="234756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54" name="PlaceHolder 4"/>
          <p:cNvSpPr>
            <a:spLocks noGrp="1"/>
          </p:cNvSpPr>
          <p:nvPr>
            <p:ph type="body"/>
          </p:nvPr>
        </p:nvSpPr>
        <p:spPr>
          <a:xfrm>
            <a:off x="603360" y="247320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3" name="PlaceHolder 2"/>
          <p:cNvSpPr>
            <a:spLocks noGrp="1"/>
          </p:cNvSpPr>
          <p:nvPr>
            <p:ph type="subTitle"/>
          </p:nvPr>
        </p:nvSpPr>
        <p:spPr>
          <a:xfrm>
            <a:off x="603360" y="1246680"/>
            <a:ext cx="7905600" cy="234756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56" name="PlaceHolder 2"/>
          <p:cNvSpPr>
            <a:spLocks noGrp="1"/>
          </p:cNvSpPr>
          <p:nvPr>
            <p:ph type="body"/>
          </p:nvPr>
        </p:nvSpPr>
        <p:spPr>
          <a:xfrm>
            <a:off x="603360" y="1246680"/>
            <a:ext cx="3857760" cy="234756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57" name="PlaceHolder 3"/>
          <p:cNvSpPr>
            <a:spLocks noGrp="1"/>
          </p:cNvSpPr>
          <p:nvPr>
            <p:ph type="body"/>
          </p:nvPr>
        </p:nvSpPr>
        <p:spPr>
          <a:xfrm>
            <a:off x="465444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58" name="PlaceHolder 4"/>
          <p:cNvSpPr>
            <a:spLocks noGrp="1"/>
          </p:cNvSpPr>
          <p:nvPr>
            <p:ph type="body"/>
          </p:nvPr>
        </p:nvSpPr>
        <p:spPr>
          <a:xfrm>
            <a:off x="4654440" y="247320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60" name="PlaceHolder 2"/>
          <p:cNvSpPr>
            <a:spLocks noGrp="1"/>
          </p:cNvSpPr>
          <p:nvPr>
            <p:ph type="body"/>
          </p:nvPr>
        </p:nvSpPr>
        <p:spPr>
          <a:xfrm>
            <a:off x="60336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61" name="PlaceHolder 3"/>
          <p:cNvSpPr>
            <a:spLocks noGrp="1"/>
          </p:cNvSpPr>
          <p:nvPr>
            <p:ph type="body"/>
          </p:nvPr>
        </p:nvSpPr>
        <p:spPr>
          <a:xfrm>
            <a:off x="465444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62" name="PlaceHolder 4"/>
          <p:cNvSpPr>
            <a:spLocks noGrp="1"/>
          </p:cNvSpPr>
          <p:nvPr>
            <p:ph type="body"/>
          </p:nvPr>
        </p:nvSpPr>
        <p:spPr>
          <a:xfrm>
            <a:off x="603360" y="2473200"/>
            <a:ext cx="790560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64" name="PlaceHolder 2"/>
          <p:cNvSpPr>
            <a:spLocks noGrp="1"/>
          </p:cNvSpPr>
          <p:nvPr>
            <p:ph type="body"/>
          </p:nvPr>
        </p:nvSpPr>
        <p:spPr>
          <a:xfrm>
            <a:off x="603360" y="1246680"/>
            <a:ext cx="79056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65" name="PlaceHolder 3"/>
          <p:cNvSpPr>
            <a:spLocks noGrp="1"/>
          </p:cNvSpPr>
          <p:nvPr>
            <p:ph type="body"/>
          </p:nvPr>
        </p:nvSpPr>
        <p:spPr>
          <a:xfrm>
            <a:off x="603360" y="2473200"/>
            <a:ext cx="790560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67" name="PlaceHolder 2"/>
          <p:cNvSpPr>
            <a:spLocks noGrp="1"/>
          </p:cNvSpPr>
          <p:nvPr>
            <p:ph type="body"/>
          </p:nvPr>
        </p:nvSpPr>
        <p:spPr>
          <a:xfrm>
            <a:off x="60336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68" name="PlaceHolder 3"/>
          <p:cNvSpPr>
            <a:spLocks noGrp="1"/>
          </p:cNvSpPr>
          <p:nvPr>
            <p:ph type="body"/>
          </p:nvPr>
        </p:nvSpPr>
        <p:spPr>
          <a:xfrm>
            <a:off x="465444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69" name="PlaceHolder 4"/>
          <p:cNvSpPr>
            <a:spLocks noGrp="1"/>
          </p:cNvSpPr>
          <p:nvPr>
            <p:ph type="body"/>
          </p:nvPr>
        </p:nvSpPr>
        <p:spPr>
          <a:xfrm>
            <a:off x="603360" y="247320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70" name="PlaceHolder 5"/>
          <p:cNvSpPr>
            <a:spLocks noGrp="1"/>
          </p:cNvSpPr>
          <p:nvPr>
            <p:ph type="body"/>
          </p:nvPr>
        </p:nvSpPr>
        <p:spPr>
          <a:xfrm>
            <a:off x="4654440" y="247320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72" name="PlaceHolder 2"/>
          <p:cNvSpPr>
            <a:spLocks noGrp="1"/>
          </p:cNvSpPr>
          <p:nvPr>
            <p:ph type="body"/>
          </p:nvPr>
        </p:nvSpPr>
        <p:spPr>
          <a:xfrm>
            <a:off x="603360" y="124668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73" name="PlaceHolder 3"/>
          <p:cNvSpPr>
            <a:spLocks noGrp="1"/>
          </p:cNvSpPr>
          <p:nvPr>
            <p:ph type="body"/>
          </p:nvPr>
        </p:nvSpPr>
        <p:spPr>
          <a:xfrm>
            <a:off x="3276360" y="124668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74" name="PlaceHolder 4"/>
          <p:cNvSpPr>
            <a:spLocks noGrp="1"/>
          </p:cNvSpPr>
          <p:nvPr>
            <p:ph type="body"/>
          </p:nvPr>
        </p:nvSpPr>
        <p:spPr>
          <a:xfrm>
            <a:off x="5949000" y="124668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75" name="PlaceHolder 5"/>
          <p:cNvSpPr>
            <a:spLocks noGrp="1"/>
          </p:cNvSpPr>
          <p:nvPr>
            <p:ph type="body"/>
          </p:nvPr>
        </p:nvSpPr>
        <p:spPr>
          <a:xfrm>
            <a:off x="603360" y="247320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76" name="PlaceHolder 6"/>
          <p:cNvSpPr>
            <a:spLocks noGrp="1"/>
          </p:cNvSpPr>
          <p:nvPr>
            <p:ph type="body"/>
          </p:nvPr>
        </p:nvSpPr>
        <p:spPr>
          <a:xfrm>
            <a:off x="3276360" y="247320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77" name="PlaceHolder 7"/>
          <p:cNvSpPr>
            <a:spLocks noGrp="1"/>
          </p:cNvSpPr>
          <p:nvPr>
            <p:ph type="body"/>
          </p:nvPr>
        </p:nvSpPr>
        <p:spPr>
          <a:xfrm>
            <a:off x="5949000" y="247320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82" name="PlaceHolder 2"/>
          <p:cNvSpPr>
            <a:spLocks noGrp="1"/>
          </p:cNvSpPr>
          <p:nvPr>
            <p:ph type="subTitle"/>
          </p:nvPr>
        </p:nvSpPr>
        <p:spPr>
          <a:xfrm>
            <a:off x="603360" y="1246680"/>
            <a:ext cx="7905600" cy="234756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84" name="PlaceHolder 2"/>
          <p:cNvSpPr>
            <a:spLocks noGrp="1"/>
          </p:cNvSpPr>
          <p:nvPr>
            <p:ph type="body"/>
          </p:nvPr>
        </p:nvSpPr>
        <p:spPr>
          <a:xfrm>
            <a:off x="603360" y="1246680"/>
            <a:ext cx="7905600" cy="234756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86" name="PlaceHolder 2"/>
          <p:cNvSpPr>
            <a:spLocks noGrp="1"/>
          </p:cNvSpPr>
          <p:nvPr>
            <p:ph type="body"/>
          </p:nvPr>
        </p:nvSpPr>
        <p:spPr>
          <a:xfrm>
            <a:off x="603360" y="1246680"/>
            <a:ext cx="3857760" cy="234756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87" name="PlaceHolder 3"/>
          <p:cNvSpPr>
            <a:spLocks noGrp="1"/>
          </p:cNvSpPr>
          <p:nvPr>
            <p:ph type="body"/>
          </p:nvPr>
        </p:nvSpPr>
        <p:spPr>
          <a:xfrm>
            <a:off x="4654440" y="1246680"/>
            <a:ext cx="3857760" cy="234756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5" name="PlaceHolder 2"/>
          <p:cNvSpPr>
            <a:spLocks noGrp="1"/>
          </p:cNvSpPr>
          <p:nvPr>
            <p:ph type="body"/>
          </p:nvPr>
        </p:nvSpPr>
        <p:spPr>
          <a:xfrm>
            <a:off x="603360" y="1246680"/>
            <a:ext cx="7905600" cy="234756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603360" y="444960"/>
            <a:ext cx="7905600" cy="284148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91" name="PlaceHolder 2"/>
          <p:cNvSpPr>
            <a:spLocks noGrp="1"/>
          </p:cNvSpPr>
          <p:nvPr>
            <p:ph type="body"/>
          </p:nvPr>
        </p:nvSpPr>
        <p:spPr>
          <a:xfrm>
            <a:off x="60336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92" name="PlaceHolder 3"/>
          <p:cNvSpPr>
            <a:spLocks noGrp="1"/>
          </p:cNvSpPr>
          <p:nvPr>
            <p:ph type="body"/>
          </p:nvPr>
        </p:nvSpPr>
        <p:spPr>
          <a:xfrm>
            <a:off x="4654440" y="1246680"/>
            <a:ext cx="3857760" cy="234756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93" name="PlaceHolder 4"/>
          <p:cNvSpPr>
            <a:spLocks noGrp="1"/>
          </p:cNvSpPr>
          <p:nvPr>
            <p:ph type="body"/>
          </p:nvPr>
        </p:nvSpPr>
        <p:spPr>
          <a:xfrm>
            <a:off x="603360" y="247320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95" name="PlaceHolder 2"/>
          <p:cNvSpPr>
            <a:spLocks noGrp="1"/>
          </p:cNvSpPr>
          <p:nvPr>
            <p:ph type="body"/>
          </p:nvPr>
        </p:nvSpPr>
        <p:spPr>
          <a:xfrm>
            <a:off x="603360" y="1246680"/>
            <a:ext cx="3857760" cy="234756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96" name="PlaceHolder 3"/>
          <p:cNvSpPr>
            <a:spLocks noGrp="1"/>
          </p:cNvSpPr>
          <p:nvPr>
            <p:ph type="body"/>
          </p:nvPr>
        </p:nvSpPr>
        <p:spPr>
          <a:xfrm>
            <a:off x="465444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97" name="PlaceHolder 4"/>
          <p:cNvSpPr>
            <a:spLocks noGrp="1"/>
          </p:cNvSpPr>
          <p:nvPr>
            <p:ph type="body"/>
          </p:nvPr>
        </p:nvSpPr>
        <p:spPr>
          <a:xfrm>
            <a:off x="4654440" y="247320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99" name="PlaceHolder 2"/>
          <p:cNvSpPr>
            <a:spLocks noGrp="1"/>
          </p:cNvSpPr>
          <p:nvPr>
            <p:ph type="body"/>
          </p:nvPr>
        </p:nvSpPr>
        <p:spPr>
          <a:xfrm>
            <a:off x="60336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00" name="PlaceHolder 3"/>
          <p:cNvSpPr>
            <a:spLocks noGrp="1"/>
          </p:cNvSpPr>
          <p:nvPr>
            <p:ph type="body"/>
          </p:nvPr>
        </p:nvSpPr>
        <p:spPr>
          <a:xfrm>
            <a:off x="465444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01" name="PlaceHolder 4"/>
          <p:cNvSpPr>
            <a:spLocks noGrp="1"/>
          </p:cNvSpPr>
          <p:nvPr>
            <p:ph type="body"/>
          </p:nvPr>
        </p:nvSpPr>
        <p:spPr>
          <a:xfrm>
            <a:off x="603360" y="2473200"/>
            <a:ext cx="790560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103" name="PlaceHolder 2"/>
          <p:cNvSpPr>
            <a:spLocks noGrp="1"/>
          </p:cNvSpPr>
          <p:nvPr>
            <p:ph type="body"/>
          </p:nvPr>
        </p:nvSpPr>
        <p:spPr>
          <a:xfrm>
            <a:off x="603360" y="1246680"/>
            <a:ext cx="79056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04" name="PlaceHolder 3"/>
          <p:cNvSpPr>
            <a:spLocks noGrp="1"/>
          </p:cNvSpPr>
          <p:nvPr>
            <p:ph type="body"/>
          </p:nvPr>
        </p:nvSpPr>
        <p:spPr>
          <a:xfrm>
            <a:off x="603360" y="2473200"/>
            <a:ext cx="790560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106" name="PlaceHolder 2"/>
          <p:cNvSpPr>
            <a:spLocks noGrp="1"/>
          </p:cNvSpPr>
          <p:nvPr>
            <p:ph type="body"/>
          </p:nvPr>
        </p:nvSpPr>
        <p:spPr>
          <a:xfrm>
            <a:off x="60336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07" name="PlaceHolder 3"/>
          <p:cNvSpPr>
            <a:spLocks noGrp="1"/>
          </p:cNvSpPr>
          <p:nvPr>
            <p:ph type="body"/>
          </p:nvPr>
        </p:nvSpPr>
        <p:spPr>
          <a:xfrm>
            <a:off x="465444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08" name="PlaceHolder 4"/>
          <p:cNvSpPr>
            <a:spLocks noGrp="1"/>
          </p:cNvSpPr>
          <p:nvPr>
            <p:ph type="body"/>
          </p:nvPr>
        </p:nvSpPr>
        <p:spPr>
          <a:xfrm>
            <a:off x="603360" y="247320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09" name="PlaceHolder 5"/>
          <p:cNvSpPr>
            <a:spLocks noGrp="1"/>
          </p:cNvSpPr>
          <p:nvPr>
            <p:ph type="body"/>
          </p:nvPr>
        </p:nvSpPr>
        <p:spPr>
          <a:xfrm>
            <a:off x="4654440" y="247320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111" name="PlaceHolder 2"/>
          <p:cNvSpPr>
            <a:spLocks noGrp="1"/>
          </p:cNvSpPr>
          <p:nvPr>
            <p:ph type="body"/>
          </p:nvPr>
        </p:nvSpPr>
        <p:spPr>
          <a:xfrm>
            <a:off x="603360" y="124668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12" name="PlaceHolder 3"/>
          <p:cNvSpPr>
            <a:spLocks noGrp="1"/>
          </p:cNvSpPr>
          <p:nvPr>
            <p:ph type="body"/>
          </p:nvPr>
        </p:nvSpPr>
        <p:spPr>
          <a:xfrm>
            <a:off x="3276360" y="124668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13" name="PlaceHolder 4"/>
          <p:cNvSpPr>
            <a:spLocks noGrp="1"/>
          </p:cNvSpPr>
          <p:nvPr>
            <p:ph type="body"/>
          </p:nvPr>
        </p:nvSpPr>
        <p:spPr>
          <a:xfrm>
            <a:off x="5949000" y="124668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14" name="PlaceHolder 5"/>
          <p:cNvSpPr>
            <a:spLocks noGrp="1"/>
          </p:cNvSpPr>
          <p:nvPr>
            <p:ph type="body"/>
          </p:nvPr>
        </p:nvSpPr>
        <p:spPr>
          <a:xfrm>
            <a:off x="603360" y="247320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15" name="PlaceHolder 6"/>
          <p:cNvSpPr>
            <a:spLocks noGrp="1"/>
          </p:cNvSpPr>
          <p:nvPr>
            <p:ph type="body"/>
          </p:nvPr>
        </p:nvSpPr>
        <p:spPr>
          <a:xfrm>
            <a:off x="3276360" y="247320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16" name="PlaceHolder 7"/>
          <p:cNvSpPr>
            <a:spLocks noGrp="1"/>
          </p:cNvSpPr>
          <p:nvPr>
            <p:ph type="body"/>
          </p:nvPr>
        </p:nvSpPr>
        <p:spPr>
          <a:xfrm>
            <a:off x="5949000" y="247320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0"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121" name="PlaceHolder 2"/>
          <p:cNvSpPr>
            <a:spLocks noGrp="1"/>
          </p:cNvSpPr>
          <p:nvPr>
            <p:ph type="subTitle"/>
          </p:nvPr>
        </p:nvSpPr>
        <p:spPr>
          <a:xfrm>
            <a:off x="603360" y="1246680"/>
            <a:ext cx="7905600" cy="234756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123" name="PlaceHolder 2"/>
          <p:cNvSpPr>
            <a:spLocks noGrp="1"/>
          </p:cNvSpPr>
          <p:nvPr>
            <p:ph type="body"/>
          </p:nvPr>
        </p:nvSpPr>
        <p:spPr>
          <a:xfrm>
            <a:off x="603360" y="1246680"/>
            <a:ext cx="7905600" cy="234756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7" name="PlaceHolder 2"/>
          <p:cNvSpPr>
            <a:spLocks noGrp="1"/>
          </p:cNvSpPr>
          <p:nvPr>
            <p:ph type="body"/>
          </p:nvPr>
        </p:nvSpPr>
        <p:spPr>
          <a:xfrm>
            <a:off x="603360" y="1246680"/>
            <a:ext cx="3857760" cy="234756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8" name="PlaceHolder 3"/>
          <p:cNvSpPr>
            <a:spLocks noGrp="1"/>
          </p:cNvSpPr>
          <p:nvPr>
            <p:ph type="body"/>
          </p:nvPr>
        </p:nvSpPr>
        <p:spPr>
          <a:xfrm>
            <a:off x="4654440" y="1246680"/>
            <a:ext cx="3857760" cy="234756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125" name="PlaceHolder 2"/>
          <p:cNvSpPr>
            <a:spLocks noGrp="1"/>
          </p:cNvSpPr>
          <p:nvPr>
            <p:ph type="body"/>
          </p:nvPr>
        </p:nvSpPr>
        <p:spPr>
          <a:xfrm>
            <a:off x="603360" y="1246680"/>
            <a:ext cx="3857760" cy="234756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26" name="PlaceHolder 3"/>
          <p:cNvSpPr>
            <a:spLocks noGrp="1"/>
          </p:cNvSpPr>
          <p:nvPr>
            <p:ph type="body"/>
          </p:nvPr>
        </p:nvSpPr>
        <p:spPr>
          <a:xfrm>
            <a:off x="4654440" y="1246680"/>
            <a:ext cx="3857760" cy="234756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7"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8" name="PlaceHolder 1"/>
          <p:cNvSpPr>
            <a:spLocks noGrp="1"/>
          </p:cNvSpPr>
          <p:nvPr>
            <p:ph type="subTitle"/>
          </p:nvPr>
        </p:nvSpPr>
        <p:spPr>
          <a:xfrm>
            <a:off x="603360" y="444960"/>
            <a:ext cx="7905600" cy="284148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130" name="PlaceHolder 2"/>
          <p:cNvSpPr>
            <a:spLocks noGrp="1"/>
          </p:cNvSpPr>
          <p:nvPr>
            <p:ph type="body"/>
          </p:nvPr>
        </p:nvSpPr>
        <p:spPr>
          <a:xfrm>
            <a:off x="60336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31" name="PlaceHolder 3"/>
          <p:cNvSpPr>
            <a:spLocks noGrp="1"/>
          </p:cNvSpPr>
          <p:nvPr>
            <p:ph type="body"/>
          </p:nvPr>
        </p:nvSpPr>
        <p:spPr>
          <a:xfrm>
            <a:off x="4654440" y="1246680"/>
            <a:ext cx="3857760" cy="234756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32" name="PlaceHolder 4"/>
          <p:cNvSpPr>
            <a:spLocks noGrp="1"/>
          </p:cNvSpPr>
          <p:nvPr>
            <p:ph type="body"/>
          </p:nvPr>
        </p:nvSpPr>
        <p:spPr>
          <a:xfrm>
            <a:off x="603360" y="247320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134" name="PlaceHolder 2"/>
          <p:cNvSpPr>
            <a:spLocks noGrp="1"/>
          </p:cNvSpPr>
          <p:nvPr>
            <p:ph type="body"/>
          </p:nvPr>
        </p:nvSpPr>
        <p:spPr>
          <a:xfrm>
            <a:off x="603360" y="1246680"/>
            <a:ext cx="3857760" cy="234756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35" name="PlaceHolder 3"/>
          <p:cNvSpPr>
            <a:spLocks noGrp="1"/>
          </p:cNvSpPr>
          <p:nvPr>
            <p:ph type="body"/>
          </p:nvPr>
        </p:nvSpPr>
        <p:spPr>
          <a:xfrm>
            <a:off x="465444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36" name="PlaceHolder 4"/>
          <p:cNvSpPr>
            <a:spLocks noGrp="1"/>
          </p:cNvSpPr>
          <p:nvPr>
            <p:ph type="body"/>
          </p:nvPr>
        </p:nvSpPr>
        <p:spPr>
          <a:xfrm>
            <a:off x="4654440" y="247320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138" name="PlaceHolder 2"/>
          <p:cNvSpPr>
            <a:spLocks noGrp="1"/>
          </p:cNvSpPr>
          <p:nvPr>
            <p:ph type="body"/>
          </p:nvPr>
        </p:nvSpPr>
        <p:spPr>
          <a:xfrm>
            <a:off x="60336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39" name="PlaceHolder 3"/>
          <p:cNvSpPr>
            <a:spLocks noGrp="1"/>
          </p:cNvSpPr>
          <p:nvPr>
            <p:ph type="body"/>
          </p:nvPr>
        </p:nvSpPr>
        <p:spPr>
          <a:xfrm>
            <a:off x="465444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40" name="PlaceHolder 4"/>
          <p:cNvSpPr>
            <a:spLocks noGrp="1"/>
          </p:cNvSpPr>
          <p:nvPr>
            <p:ph type="body"/>
          </p:nvPr>
        </p:nvSpPr>
        <p:spPr>
          <a:xfrm>
            <a:off x="603360" y="2473200"/>
            <a:ext cx="790560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142" name="PlaceHolder 2"/>
          <p:cNvSpPr>
            <a:spLocks noGrp="1"/>
          </p:cNvSpPr>
          <p:nvPr>
            <p:ph type="body"/>
          </p:nvPr>
        </p:nvSpPr>
        <p:spPr>
          <a:xfrm>
            <a:off x="603360" y="1246680"/>
            <a:ext cx="79056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43" name="PlaceHolder 3"/>
          <p:cNvSpPr>
            <a:spLocks noGrp="1"/>
          </p:cNvSpPr>
          <p:nvPr>
            <p:ph type="body"/>
          </p:nvPr>
        </p:nvSpPr>
        <p:spPr>
          <a:xfrm>
            <a:off x="603360" y="2473200"/>
            <a:ext cx="790560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145" name="PlaceHolder 2"/>
          <p:cNvSpPr>
            <a:spLocks noGrp="1"/>
          </p:cNvSpPr>
          <p:nvPr>
            <p:ph type="body"/>
          </p:nvPr>
        </p:nvSpPr>
        <p:spPr>
          <a:xfrm>
            <a:off x="60336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46" name="PlaceHolder 3"/>
          <p:cNvSpPr>
            <a:spLocks noGrp="1"/>
          </p:cNvSpPr>
          <p:nvPr>
            <p:ph type="body"/>
          </p:nvPr>
        </p:nvSpPr>
        <p:spPr>
          <a:xfrm>
            <a:off x="465444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47" name="PlaceHolder 4"/>
          <p:cNvSpPr>
            <a:spLocks noGrp="1"/>
          </p:cNvSpPr>
          <p:nvPr>
            <p:ph type="body"/>
          </p:nvPr>
        </p:nvSpPr>
        <p:spPr>
          <a:xfrm>
            <a:off x="603360" y="247320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48" name="PlaceHolder 5"/>
          <p:cNvSpPr>
            <a:spLocks noGrp="1"/>
          </p:cNvSpPr>
          <p:nvPr>
            <p:ph type="body"/>
          </p:nvPr>
        </p:nvSpPr>
        <p:spPr>
          <a:xfrm>
            <a:off x="4654440" y="247320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150" name="PlaceHolder 2"/>
          <p:cNvSpPr>
            <a:spLocks noGrp="1"/>
          </p:cNvSpPr>
          <p:nvPr>
            <p:ph type="body"/>
          </p:nvPr>
        </p:nvSpPr>
        <p:spPr>
          <a:xfrm>
            <a:off x="603360" y="124668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51" name="PlaceHolder 3"/>
          <p:cNvSpPr>
            <a:spLocks noGrp="1"/>
          </p:cNvSpPr>
          <p:nvPr>
            <p:ph type="body"/>
          </p:nvPr>
        </p:nvSpPr>
        <p:spPr>
          <a:xfrm>
            <a:off x="3276360" y="124668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52" name="PlaceHolder 4"/>
          <p:cNvSpPr>
            <a:spLocks noGrp="1"/>
          </p:cNvSpPr>
          <p:nvPr>
            <p:ph type="body"/>
          </p:nvPr>
        </p:nvSpPr>
        <p:spPr>
          <a:xfrm>
            <a:off x="5949000" y="124668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53" name="PlaceHolder 5"/>
          <p:cNvSpPr>
            <a:spLocks noGrp="1"/>
          </p:cNvSpPr>
          <p:nvPr>
            <p:ph type="body"/>
          </p:nvPr>
        </p:nvSpPr>
        <p:spPr>
          <a:xfrm>
            <a:off x="603360" y="247320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54" name="PlaceHolder 6"/>
          <p:cNvSpPr>
            <a:spLocks noGrp="1"/>
          </p:cNvSpPr>
          <p:nvPr>
            <p:ph type="body"/>
          </p:nvPr>
        </p:nvSpPr>
        <p:spPr>
          <a:xfrm>
            <a:off x="3276360" y="247320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55" name="PlaceHolder 7"/>
          <p:cNvSpPr>
            <a:spLocks noGrp="1"/>
          </p:cNvSpPr>
          <p:nvPr>
            <p:ph type="body"/>
          </p:nvPr>
        </p:nvSpPr>
        <p:spPr>
          <a:xfrm>
            <a:off x="5949000" y="247320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8"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159" name="PlaceHolder 2"/>
          <p:cNvSpPr>
            <a:spLocks noGrp="1"/>
          </p:cNvSpPr>
          <p:nvPr>
            <p:ph type="subTitle"/>
          </p:nvPr>
        </p:nvSpPr>
        <p:spPr>
          <a:xfrm>
            <a:off x="603360" y="1246680"/>
            <a:ext cx="7905600" cy="234756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161" name="PlaceHolder 2"/>
          <p:cNvSpPr>
            <a:spLocks noGrp="1"/>
          </p:cNvSpPr>
          <p:nvPr>
            <p:ph type="body"/>
          </p:nvPr>
        </p:nvSpPr>
        <p:spPr>
          <a:xfrm>
            <a:off x="603360" y="1246680"/>
            <a:ext cx="7905600" cy="234756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163" name="PlaceHolder 2"/>
          <p:cNvSpPr>
            <a:spLocks noGrp="1"/>
          </p:cNvSpPr>
          <p:nvPr>
            <p:ph type="body"/>
          </p:nvPr>
        </p:nvSpPr>
        <p:spPr>
          <a:xfrm>
            <a:off x="603360" y="1246680"/>
            <a:ext cx="3857760" cy="234756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64" name="PlaceHolder 3"/>
          <p:cNvSpPr>
            <a:spLocks noGrp="1"/>
          </p:cNvSpPr>
          <p:nvPr>
            <p:ph type="body"/>
          </p:nvPr>
        </p:nvSpPr>
        <p:spPr>
          <a:xfrm>
            <a:off x="4654440" y="1246680"/>
            <a:ext cx="3857760" cy="234756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5"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6" name="PlaceHolder 1"/>
          <p:cNvSpPr>
            <a:spLocks noGrp="1"/>
          </p:cNvSpPr>
          <p:nvPr>
            <p:ph type="subTitle"/>
          </p:nvPr>
        </p:nvSpPr>
        <p:spPr>
          <a:xfrm>
            <a:off x="603360" y="444960"/>
            <a:ext cx="7905600" cy="284148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168" name="PlaceHolder 2"/>
          <p:cNvSpPr>
            <a:spLocks noGrp="1"/>
          </p:cNvSpPr>
          <p:nvPr>
            <p:ph type="body"/>
          </p:nvPr>
        </p:nvSpPr>
        <p:spPr>
          <a:xfrm>
            <a:off x="60336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69" name="PlaceHolder 3"/>
          <p:cNvSpPr>
            <a:spLocks noGrp="1"/>
          </p:cNvSpPr>
          <p:nvPr>
            <p:ph type="body"/>
          </p:nvPr>
        </p:nvSpPr>
        <p:spPr>
          <a:xfrm>
            <a:off x="4654440" y="1246680"/>
            <a:ext cx="3857760" cy="234756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70" name="PlaceHolder 4"/>
          <p:cNvSpPr>
            <a:spLocks noGrp="1"/>
          </p:cNvSpPr>
          <p:nvPr>
            <p:ph type="body"/>
          </p:nvPr>
        </p:nvSpPr>
        <p:spPr>
          <a:xfrm>
            <a:off x="603360" y="247320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172" name="PlaceHolder 2"/>
          <p:cNvSpPr>
            <a:spLocks noGrp="1"/>
          </p:cNvSpPr>
          <p:nvPr>
            <p:ph type="body"/>
          </p:nvPr>
        </p:nvSpPr>
        <p:spPr>
          <a:xfrm>
            <a:off x="603360" y="1246680"/>
            <a:ext cx="3857760" cy="234756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73" name="PlaceHolder 3"/>
          <p:cNvSpPr>
            <a:spLocks noGrp="1"/>
          </p:cNvSpPr>
          <p:nvPr>
            <p:ph type="body"/>
          </p:nvPr>
        </p:nvSpPr>
        <p:spPr>
          <a:xfrm>
            <a:off x="465444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74" name="PlaceHolder 4"/>
          <p:cNvSpPr>
            <a:spLocks noGrp="1"/>
          </p:cNvSpPr>
          <p:nvPr>
            <p:ph type="body"/>
          </p:nvPr>
        </p:nvSpPr>
        <p:spPr>
          <a:xfrm>
            <a:off x="4654440" y="247320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176" name="PlaceHolder 2"/>
          <p:cNvSpPr>
            <a:spLocks noGrp="1"/>
          </p:cNvSpPr>
          <p:nvPr>
            <p:ph type="body"/>
          </p:nvPr>
        </p:nvSpPr>
        <p:spPr>
          <a:xfrm>
            <a:off x="60336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77" name="PlaceHolder 3"/>
          <p:cNvSpPr>
            <a:spLocks noGrp="1"/>
          </p:cNvSpPr>
          <p:nvPr>
            <p:ph type="body"/>
          </p:nvPr>
        </p:nvSpPr>
        <p:spPr>
          <a:xfrm>
            <a:off x="465444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78" name="PlaceHolder 4"/>
          <p:cNvSpPr>
            <a:spLocks noGrp="1"/>
          </p:cNvSpPr>
          <p:nvPr>
            <p:ph type="body"/>
          </p:nvPr>
        </p:nvSpPr>
        <p:spPr>
          <a:xfrm>
            <a:off x="603360" y="2473200"/>
            <a:ext cx="790560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180" name="PlaceHolder 2"/>
          <p:cNvSpPr>
            <a:spLocks noGrp="1"/>
          </p:cNvSpPr>
          <p:nvPr>
            <p:ph type="body"/>
          </p:nvPr>
        </p:nvSpPr>
        <p:spPr>
          <a:xfrm>
            <a:off x="603360" y="1246680"/>
            <a:ext cx="79056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81" name="PlaceHolder 3"/>
          <p:cNvSpPr>
            <a:spLocks noGrp="1"/>
          </p:cNvSpPr>
          <p:nvPr>
            <p:ph type="body"/>
          </p:nvPr>
        </p:nvSpPr>
        <p:spPr>
          <a:xfrm>
            <a:off x="603360" y="2473200"/>
            <a:ext cx="790560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183" name="PlaceHolder 2"/>
          <p:cNvSpPr>
            <a:spLocks noGrp="1"/>
          </p:cNvSpPr>
          <p:nvPr>
            <p:ph type="body"/>
          </p:nvPr>
        </p:nvSpPr>
        <p:spPr>
          <a:xfrm>
            <a:off x="60336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84" name="PlaceHolder 3"/>
          <p:cNvSpPr>
            <a:spLocks noGrp="1"/>
          </p:cNvSpPr>
          <p:nvPr>
            <p:ph type="body"/>
          </p:nvPr>
        </p:nvSpPr>
        <p:spPr>
          <a:xfrm>
            <a:off x="465444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85" name="PlaceHolder 4"/>
          <p:cNvSpPr>
            <a:spLocks noGrp="1"/>
          </p:cNvSpPr>
          <p:nvPr>
            <p:ph type="body"/>
          </p:nvPr>
        </p:nvSpPr>
        <p:spPr>
          <a:xfrm>
            <a:off x="603360" y="247320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86" name="PlaceHolder 5"/>
          <p:cNvSpPr>
            <a:spLocks noGrp="1"/>
          </p:cNvSpPr>
          <p:nvPr>
            <p:ph type="body"/>
          </p:nvPr>
        </p:nvSpPr>
        <p:spPr>
          <a:xfrm>
            <a:off x="4654440" y="247320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3360" y="444960"/>
            <a:ext cx="7905600" cy="284148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188" name="PlaceHolder 2"/>
          <p:cNvSpPr>
            <a:spLocks noGrp="1"/>
          </p:cNvSpPr>
          <p:nvPr>
            <p:ph type="body"/>
          </p:nvPr>
        </p:nvSpPr>
        <p:spPr>
          <a:xfrm>
            <a:off x="603360" y="124668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89" name="PlaceHolder 3"/>
          <p:cNvSpPr>
            <a:spLocks noGrp="1"/>
          </p:cNvSpPr>
          <p:nvPr>
            <p:ph type="body"/>
          </p:nvPr>
        </p:nvSpPr>
        <p:spPr>
          <a:xfrm>
            <a:off x="3276360" y="124668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90" name="PlaceHolder 4"/>
          <p:cNvSpPr>
            <a:spLocks noGrp="1"/>
          </p:cNvSpPr>
          <p:nvPr>
            <p:ph type="body"/>
          </p:nvPr>
        </p:nvSpPr>
        <p:spPr>
          <a:xfrm>
            <a:off x="5949000" y="124668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91" name="PlaceHolder 5"/>
          <p:cNvSpPr>
            <a:spLocks noGrp="1"/>
          </p:cNvSpPr>
          <p:nvPr>
            <p:ph type="body"/>
          </p:nvPr>
        </p:nvSpPr>
        <p:spPr>
          <a:xfrm>
            <a:off x="603360" y="247320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92" name="PlaceHolder 6"/>
          <p:cNvSpPr>
            <a:spLocks noGrp="1"/>
          </p:cNvSpPr>
          <p:nvPr>
            <p:ph type="body"/>
          </p:nvPr>
        </p:nvSpPr>
        <p:spPr>
          <a:xfrm>
            <a:off x="3276360" y="247320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93" name="PlaceHolder 7"/>
          <p:cNvSpPr>
            <a:spLocks noGrp="1"/>
          </p:cNvSpPr>
          <p:nvPr>
            <p:ph type="body"/>
          </p:nvPr>
        </p:nvSpPr>
        <p:spPr>
          <a:xfrm>
            <a:off x="5949000" y="247320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7"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198" name="PlaceHolder 2"/>
          <p:cNvSpPr>
            <a:spLocks noGrp="1"/>
          </p:cNvSpPr>
          <p:nvPr>
            <p:ph type="subTitle"/>
          </p:nvPr>
        </p:nvSpPr>
        <p:spPr>
          <a:xfrm>
            <a:off x="603360" y="1246680"/>
            <a:ext cx="7905600" cy="234756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200" name="PlaceHolder 2"/>
          <p:cNvSpPr>
            <a:spLocks noGrp="1"/>
          </p:cNvSpPr>
          <p:nvPr>
            <p:ph type="body"/>
          </p:nvPr>
        </p:nvSpPr>
        <p:spPr>
          <a:xfrm>
            <a:off x="603360" y="1246680"/>
            <a:ext cx="7905600" cy="234756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202" name="PlaceHolder 2"/>
          <p:cNvSpPr>
            <a:spLocks noGrp="1"/>
          </p:cNvSpPr>
          <p:nvPr>
            <p:ph type="body"/>
          </p:nvPr>
        </p:nvSpPr>
        <p:spPr>
          <a:xfrm>
            <a:off x="603360" y="1246680"/>
            <a:ext cx="3857760" cy="234756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03" name="PlaceHolder 3"/>
          <p:cNvSpPr>
            <a:spLocks noGrp="1"/>
          </p:cNvSpPr>
          <p:nvPr>
            <p:ph type="body"/>
          </p:nvPr>
        </p:nvSpPr>
        <p:spPr>
          <a:xfrm>
            <a:off x="4654440" y="1246680"/>
            <a:ext cx="3857760" cy="234756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4"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5" name="PlaceHolder 1"/>
          <p:cNvSpPr>
            <a:spLocks noGrp="1"/>
          </p:cNvSpPr>
          <p:nvPr>
            <p:ph type="subTitle"/>
          </p:nvPr>
        </p:nvSpPr>
        <p:spPr>
          <a:xfrm>
            <a:off x="603360" y="444960"/>
            <a:ext cx="7905600" cy="284148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207" name="PlaceHolder 2"/>
          <p:cNvSpPr>
            <a:spLocks noGrp="1"/>
          </p:cNvSpPr>
          <p:nvPr>
            <p:ph type="body"/>
          </p:nvPr>
        </p:nvSpPr>
        <p:spPr>
          <a:xfrm>
            <a:off x="60336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08" name="PlaceHolder 3"/>
          <p:cNvSpPr>
            <a:spLocks noGrp="1"/>
          </p:cNvSpPr>
          <p:nvPr>
            <p:ph type="body"/>
          </p:nvPr>
        </p:nvSpPr>
        <p:spPr>
          <a:xfrm>
            <a:off x="4654440" y="1246680"/>
            <a:ext cx="3857760" cy="234756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09" name="PlaceHolder 4"/>
          <p:cNvSpPr>
            <a:spLocks noGrp="1"/>
          </p:cNvSpPr>
          <p:nvPr>
            <p:ph type="body"/>
          </p:nvPr>
        </p:nvSpPr>
        <p:spPr>
          <a:xfrm>
            <a:off x="603360" y="247320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211" name="PlaceHolder 2"/>
          <p:cNvSpPr>
            <a:spLocks noGrp="1"/>
          </p:cNvSpPr>
          <p:nvPr>
            <p:ph type="body"/>
          </p:nvPr>
        </p:nvSpPr>
        <p:spPr>
          <a:xfrm>
            <a:off x="603360" y="1246680"/>
            <a:ext cx="3857760" cy="234756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12" name="PlaceHolder 3"/>
          <p:cNvSpPr>
            <a:spLocks noGrp="1"/>
          </p:cNvSpPr>
          <p:nvPr>
            <p:ph type="body"/>
          </p:nvPr>
        </p:nvSpPr>
        <p:spPr>
          <a:xfrm>
            <a:off x="465444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13" name="PlaceHolder 4"/>
          <p:cNvSpPr>
            <a:spLocks noGrp="1"/>
          </p:cNvSpPr>
          <p:nvPr>
            <p:ph type="body"/>
          </p:nvPr>
        </p:nvSpPr>
        <p:spPr>
          <a:xfrm>
            <a:off x="4654440" y="247320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215" name="PlaceHolder 2"/>
          <p:cNvSpPr>
            <a:spLocks noGrp="1"/>
          </p:cNvSpPr>
          <p:nvPr>
            <p:ph type="body"/>
          </p:nvPr>
        </p:nvSpPr>
        <p:spPr>
          <a:xfrm>
            <a:off x="60336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16" name="PlaceHolder 3"/>
          <p:cNvSpPr>
            <a:spLocks noGrp="1"/>
          </p:cNvSpPr>
          <p:nvPr>
            <p:ph type="body"/>
          </p:nvPr>
        </p:nvSpPr>
        <p:spPr>
          <a:xfrm>
            <a:off x="465444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17" name="PlaceHolder 4"/>
          <p:cNvSpPr>
            <a:spLocks noGrp="1"/>
          </p:cNvSpPr>
          <p:nvPr>
            <p:ph type="body"/>
          </p:nvPr>
        </p:nvSpPr>
        <p:spPr>
          <a:xfrm>
            <a:off x="603360" y="2473200"/>
            <a:ext cx="790560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12" name="PlaceHolder 2"/>
          <p:cNvSpPr>
            <a:spLocks noGrp="1"/>
          </p:cNvSpPr>
          <p:nvPr>
            <p:ph type="body"/>
          </p:nvPr>
        </p:nvSpPr>
        <p:spPr>
          <a:xfrm>
            <a:off x="60336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3" name="PlaceHolder 3"/>
          <p:cNvSpPr>
            <a:spLocks noGrp="1"/>
          </p:cNvSpPr>
          <p:nvPr>
            <p:ph type="body"/>
          </p:nvPr>
        </p:nvSpPr>
        <p:spPr>
          <a:xfrm>
            <a:off x="4654440" y="1246680"/>
            <a:ext cx="3857760" cy="234756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4" name="PlaceHolder 4"/>
          <p:cNvSpPr>
            <a:spLocks noGrp="1"/>
          </p:cNvSpPr>
          <p:nvPr>
            <p:ph type="body"/>
          </p:nvPr>
        </p:nvSpPr>
        <p:spPr>
          <a:xfrm>
            <a:off x="603360" y="247320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219" name="PlaceHolder 2"/>
          <p:cNvSpPr>
            <a:spLocks noGrp="1"/>
          </p:cNvSpPr>
          <p:nvPr>
            <p:ph type="body"/>
          </p:nvPr>
        </p:nvSpPr>
        <p:spPr>
          <a:xfrm>
            <a:off x="603360" y="1246680"/>
            <a:ext cx="79056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20" name="PlaceHolder 3"/>
          <p:cNvSpPr>
            <a:spLocks noGrp="1"/>
          </p:cNvSpPr>
          <p:nvPr>
            <p:ph type="body"/>
          </p:nvPr>
        </p:nvSpPr>
        <p:spPr>
          <a:xfrm>
            <a:off x="603360" y="2473200"/>
            <a:ext cx="790560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222" name="PlaceHolder 2"/>
          <p:cNvSpPr>
            <a:spLocks noGrp="1"/>
          </p:cNvSpPr>
          <p:nvPr>
            <p:ph type="body"/>
          </p:nvPr>
        </p:nvSpPr>
        <p:spPr>
          <a:xfrm>
            <a:off x="60336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23" name="PlaceHolder 3"/>
          <p:cNvSpPr>
            <a:spLocks noGrp="1"/>
          </p:cNvSpPr>
          <p:nvPr>
            <p:ph type="body"/>
          </p:nvPr>
        </p:nvSpPr>
        <p:spPr>
          <a:xfrm>
            <a:off x="465444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24" name="PlaceHolder 4"/>
          <p:cNvSpPr>
            <a:spLocks noGrp="1"/>
          </p:cNvSpPr>
          <p:nvPr>
            <p:ph type="body"/>
          </p:nvPr>
        </p:nvSpPr>
        <p:spPr>
          <a:xfrm>
            <a:off x="603360" y="247320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25" name="PlaceHolder 5"/>
          <p:cNvSpPr>
            <a:spLocks noGrp="1"/>
          </p:cNvSpPr>
          <p:nvPr>
            <p:ph type="body"/>
          </p:nvPr>
        </p:nvSpPr>
        <p:spPr>
          <a:xfrm>
            <a:off x="4654440" y="247320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227" name="PlaceHolder 2"/>
          <p:cNvSpPr>
            <a:spLocks noGrp="1"/>
          </p:cNvSpPr>
          <p:nvPr>
            <p:ph type="body"/>
          </p:nvPr>
        </p:nvSpPr>
        <p:spPr>
          <a:xfrm>
            <a:off x="603360" y="124668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28" name="PlaceHolder 3"/>
          <p:cNvSpPr>
            <a:spLocks noGrp="1"/>
          </p:cNvSpPr>
          <p:nvPr>
            <p:ph type="body"/>
          </p:nvPr>
        </p:nvSpPr>
        <p:spPr>
          <a:xfrm>
            <a:off x="3276360" y="124668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29" name="PlaceHolder 4"/>
          <p:cNvSpPr>
            <a:spLocks noGrp="1"/>
          </p:cNvSpPr>
          <p:nvPr>
            <p:ph type="body"/>
          </p:nvPr>
        </p:nvSpPr>
        <p:spPr>
          <a:xfrm>
            <a:off x="5949000" y="124668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30" name="PlaceHolder 5"/>
          <p:cNvSpPr>
            <a:spLocks noGrp="1"/>
          </p:cNvSpPr>
          <p:nvPr>
            <p:ph type="body"/>
          </p:nvPr>
        </p:nvSpPr>
        <p:spPr>
          <a:xfrm>
            <a:off x="603360" y="247320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31" name="PlaceHolder 6"/>
          <p:cNvSpPr>
            <a:spLocks noGrp="1"/>
          </p:cNvSpPr>
          <p:nvPr>
            <p:ph type="body"/>
          </p:nvPr>
        </p:nvSpPr>
        <p:spPr>
          <a:xfrm>
            <a:off x="3276360" y="247320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32" name="PlaceHolder 7"/>
          <p:cNvSpPr>
            <a:spLocks noGrp="1"/>
          </p:cNvSpPr>
          <p:nvPr>
            <p:ph type="body"/>
          </p:nvPr>
        </p:nvSpPr>
        <p:spPr>
          <a:xfrm>
            <a:off x="5949000" y="247320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8"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239" name="PlaceHolder 2"/>
          <p:cNvSpPr>
            <a:spLocks noGrp="1"/>
          </p:cNvSpPr>
          <p:nvPr>
            <p:ph type="subTitle"/>
          </p:nvPr>
        </p:nvSpPr>
        <p:spPr>
          <a:xfrm>
            <a:off x="603360" y="1246680"/>
            <a:ext cx="7905600" cy="234756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241" name="PlaceHolder 2"/>
          <p:cNvSpPr>
            <a:spLocks noGrp="1"/>
          </p:cNvSpPr>
          <p:nvPr>
            <p:ph type="body"/>
          </p:nvPr>
        </p:nvSpPr>
        <p:spPr>
          <a:xfrm>
            <a:off x="603360" y="1246680"/>
            <a:ext cx="7905600" cy="234756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243" name="PlaceHolder 2"/>
          <p:cNvSpPr>
            <a:spLocks noGrp="1"/>
          </p:cNvSpPr>
          <p:nvPr>
            <p:ph type="body"/>
          </p:nvPr>
        </p:nvSpPr>
        <p:spPr>
          <a:xfrm>
            <a:off x="603360" y="1246680"/>
            <a:ext cx="3857760" cy="234756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44" name="PlaceHolder 3"/>
          <p:cNvSpPr>
            <a:spLocks noGrp="1"/>
          </p:cNvSpPr>
          <p:nvPr>
            <p:ph type="body"/>
          </p:nvPr>
        </p:nvSpPr>
        <p:spPr>
          <a:xfrm>
            <a:off x="4654440" y="1246680"/>
            <a:ext cx="3857760" cy="234756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5"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6" name="PlaceHolder 1"/>
          <p:cNvSpPr>
            <a:spLocks noGrp="1"/>
          </p:cNvSpPr>
          <p:nvPr>
            <p:ph type="subTitle"/>
          </p:nvPr>
        </p:nvSpPr>
        <p:spPr>
          <a:xfrm>
            <a:off x="603360" y="444960"/>
            <a:ext cx="7905600" cy="284148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248" name="PlaceHolder 2"/>
          <p:cNvSpPr>
            <a:spLocks noGrp="1"/>
          </p:cNvSpPr>
          <p:nvPr>
            <p:ph type="body"/>
          </p:nvPr>
        </p:nvSpPr>
        <p:spPr>
          <a:xfrm>
            <a:off x="60336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49" name="PlaceHolder 3"/>
          <p:cNvSpPr>
            <a:spLocks noGrp="1"/>
          </p:cNvSpPr>
          <p:nvPr>
            <p:ph type="body"/>
          </p:nvPr>
        </p:nvSpPr>
        <p:spPr>
          <a:xfrm>
            <a:off x="4654440" y="1246680"/>
            <a:ext cx="3857760" cy="234756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50" name="PlaceHolder 4"/>
          <p:cNvSpPr>
            <a:spLocks noGrp="1"/>
          </p:cNvSpPr>
          <p:nvPr>
            <p:ph type="body"/>
          </p:nvPr>
        </p:nvSpPr>
        <p:spPr>
          <a:xfrm>
            <a:off x="603360" y="247320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16" name="PlaceHolder 2"/>
          <p:cNvSpPr>
            <a:spLocks noGrp="1"/>
          </p:cNvSpPr>
          <p:nvPr>
            <p:ph type="body"/>
          </p:nvPr>
        </p:nvSpPr>
        <p:spPr>
          <a:xfrm>
            <a:off x="603360" y="1246680"/>
            <a:ext cx="3857760" cy="234756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7" name="PlaceHolder 3"/>
          <p:cNvSpPr>
            <a:spLocks noGrp="1"/>
          </p:cNvSpPr>
          <p:nvPr>
            <p:ph type="body"/>
          </p:nvPr>
        </p:nvSpPr>
        <p:spPr>
          <a:xfrm>
            <a:off x="465444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18" name="PlaceHolder 4"/>
          <p:cNvSpPr>
            <a:spLocks noGrp="1"/>
          </p:cNvSpPr>
          <p:nvPr>
            <p:ph type="body"/>
          </p:nvPr>
        </p:nvSpPr>
        <p:spPr>
          <a:xfrm>
            <a:off x="4654440" y="247320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252" name="PlaceHolder 2"/>
          <p:cNvSpPr>
            <a:spLocks noGrp="1"/>
          </p:cNvSpPr>
          <p:nvPr>
            <p:ph type="body"/>
          </p:nvPr>
        </p:nvSpPr>
        <p:spPr>
          <a:xfrm>
            <a:off x="603360" y="1246680"/>
            <a:ext cx="3857760" cy="234756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53" name="PlaceHolder 3"/>
          <p:cNvSpPr>
            <a:spLocks noGrp="1"/>
          </p:cNvSpPr>
          <p:nvPr>
            <p:ph type="body"/>
          </p:nvPr>
        </p:nvSpPr>
        <p:spPr>
          <a:xfrm>
            <a:off x="465444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54" name="PlaceHolder 4"/>
          <p:cNvSpPr>
            <a:spLocks noGrp="1"/>
          </p:cNvSpPr>
          <p:nvPr>
            <p:ph type="body"/>
          </p:nvPr>
        </p:nvSpPr>
        <p:spPr>
          <a:xfrm>
            <a:off x="4654440" y="247320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256" name="PlaceHolder 2"/>
          <p:cNvSpPr>
            <a:spLocks noGrp="1"/>
          </p:cNvSpPr>
          <p:nvPr>
            <p:ph type="body"/>
          </p:nvPr>
        </p:nvSpPr>
        <p:spPr>
          <a:xfrm>
            <a:off x="60336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57" name="PlaceHolder 3"/>
          <p:cNvSpPr>
            <a:spLocks noGrp="1"/>
          </p:cNvSpPr>
          <p:nvPr>
            <p:ph type="body"/>
          </p:nvPr>
        </p:nvSpPr>
        <p:spPr>
          <a:xfrm>
            <a:off x="465444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58" name="PlaceHolder 4"/>
          <p:cNvSpPr>
            <a:spLocks noGrp="1"/>
          </p:cNvSpPr>
          <p:nvPr>
            <p:ph type="body"/>
          </p:nvPr>
        </p:nvSpPr>
        <p:spPr>
          <a:xfrm>
            <a:off x="603360" y="2473200"/>
            <a:ext cx="790560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260" name="PlaceHolder 2"/>
          <p:cNvSpPr>
            <a:spLocks noGrp="1"/>
          </p:cNvSpPr>
          <p:nvPr>
            <p:ph type="body"/>
          </p:nvPr>
        </p:nvSpPr>
        <p:spPr>
          <a:xfrm>
            <a:off x="603360" y="1246680"/>
            <a:ext cx="79056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61" name="PlaceHolder 3"/>
          <p:cNvSpPr>
            <a:spLocks noGrp="1"/>
          </p:cNvSpPr>
          <p:nvPr>
            <p:ph type="body"/>
          </p:nvPr>
        </p:nvSpPr>
        <p:spPr>
          <a:xfrm>
            <a:off x="603360" y="2473200"/>
            <a:ext cx="790560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263" name="PlaceHolder 2"/>
          <p:cNvSpPr>
            <a:spLocks noGrp="1"/>
          </p:cNvSpPr>
          <p:nvPr>
            <p:ph type="body"/>
          </p:nvPr>
        </p:nvSpPr>
        <p:spPr>
          <a:xfrm>
            <a:off x="60336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64" name="PlaceHolder 3"/>
          <p:cNvSpPr>
            <a:spLocks noGrp="1"/>
          </p:cNvSpPr>
          <p:nvPr>
            <p:ph type="body"/>
          </p:nvPr>
        </p:nvSpPr>
        <p:spPr>
          <a:xfrm>
            <a:off x="465444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65" name="PlaceHolder 4"/>
          <p:cNvSpPr>
            <a:spLocks noGrp="1"/>
          </p:cNvSpPr>
          <p:nvPr>
            <p:ph type="body"/>
          </p:nvPr>
        </p:nvSpPr>
        <p:spPr>
          <a:xfrm>
            <a:off x="603360" y="247320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66" name="PlaceHolder 5"/>
          <p:cNvSpPr>
            <a:spLocks noGrp="1"/>
          </p:cNvSpPr>
          <p:nvPr>
            <p:ph type="body"/>
          </p:nvPr>
        </p:nvSpPr>
        <p:spPr>
          <a:xfrm>
            <a:off x="4654440" y="247320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268" name="PlaceHolder 2"/>
          <p:cNvSpPr>
            <a:spLocks noGrp="1"/>
          </p:cNvSpPr>
          <p:nvPr>
            <p:ph type="body"/>
          </p:nvPr>
        </p:nvSpPr>
        <p:spPr>
          <a:xfrm>
            <a:off x="603360" y="124668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69" name="PlaceHolder 3"/>
          <p:cNvSpPr>
            <a:spLocks noGrp="1"/>
          </p:cNvSpPr>
          <p:nvPr>
            <p:ph type="body"/>
          </p:nvPr>
        </p:nvSpPr>
        <p:spPr>
          <a:xfrm>
            <a:off x="3276360" y="124668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70" name="PlaceHolder 4"/>
          <p:cNvSpPr>
            <a:spLocks noGrp="1"/>
          </p:cNvSpPr>
          <p:nvPr>
            <p:ph type="body"/>
          </p:nvPr>
        </p:nvSpPr>
        <p:spPr>
          <a:xfrm>
            <a:off x="5949000" y="124668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71" name="PlaceHolder 5"/>
          <p:cNvSpPr>
            <a:spLocks noGrp="1"/>
          </p:cNvSpPr>
          <p:nvPr>
            <p:ph type="body"/>
          </p:nvPr>
        </p:nvSpPr>
        <p:spPr>
          <a:xfrm>
            <a:off x="603360" y="247320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72" name="PlaceHolder 6"/>
          <p:cNvSpPr>
            <a:spLocks noGrp="1"/>
          </p:cNvSpPr>
          <p:nvPr>
            <p:ph type="body"/>
          </p:nvPr>
        </p:nvSpPr>
        <p:spPr>
          <a:xfrm>
            <a:off x="3276360" y="247320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73" name="PlaceHolder 7"/>
          <p:cNvSpPr>
            <a:spLocks noGrp="1"/>
          </p:cNvSpPr>
          <p:nvPr>
            <p:ph type="body"/>
          </p:nvPr>
        </p:nvSpPr>
        <p:spPr>
          <a:xfrm>
            <a:off x="5949000" y="2473200"/>
            <a:ext cx="254520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3360" y="444960"/>
            <a:ext cx="7905600" cy="612720"/>
          </a:xfrm>
          <a:prstGeom prst="rect">
            <a:avLst/>
          </a:prstGeom>
        </p:spPr>
        <p:txBody>
          <a:bodyPr lIns="0" tIns="0" rIns="0" bIns="0" anchor="ctr">
            <a:noAutofit/>
          </a:bodyPr>
          <a:lstStyle/>
          <a:p>
            <a:endParaRPr lang="en-GB" sz="1400" b="0" strike="noStrike" spc="-1">
              <a:solidFill>
                <a:srgbClr val="000000"/>
              </a:solidFill>
              <a:latin typeface="Arial"/>
            </a:endParaRPr>
          </a:p>
        </p:txBody>
      </p:sp>
      <p:sp>
        <p:nvSpPr>
          <p:cNvPr id="20" name="PlaceHolder 2"/>
          <p:cNvSpPr>
            <a:spLocks noGrp="1"/>
          </p:cNvSpPr>
          <p:nvPr>
            <p:ph type="body"/>
          </p:nvPr>
        </p:nvSpPr>
        <p:spPr>
          <a:xfrm>
            <a:off x="60336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1" name="PlaceHolder 3"/>
          <p:cNvSpPr>
            <a:spLocks noGrp="1"/>
          </p:cNvSpPr>
          <p:nvPr>
            <p:ph type="body"/>
          </p:nvPr>
        </p:nvSpPr>
        <p:spPr>
          <a:xfrm>
            <a:off x="4654440" y="1246680"/>
            <a:ext cx="3857760" cy="1119600"/>
          </a:xfrm>
          <a:prstGeom prst="rect">
            <a:avLst/>
          </a:prstGeom>
        </p:spPr>
        <p:txBody>
          <a:bodyPr lIns="0" tIns="0" rIns="0" bIns="0">
            <a:normAutofit/>
          </a:bodyPr>
          <a:lstStyle/>
          <a:p>
            <a:endParaRPr lang="en-GB" sz="1400" b="0" strike="noStrike" spc="-1">
              <a:solidFill>
                <a:srgbClr val="000000"/>
              </a:solidFill>
              <a:latin typeface="Arial"/>
            </a:endParaRPr>
          </a:p>
        </p:txBody>
      </p:sp>
      <p:sp>
        <p:nvSpPr>
          <p:cNvPr id="22" name="PlaceHolder 4"/>
          <p:cNvSpPr>
            <a:spLocks noGrp="1"/>
          </p:cNvSpPr>
          <p:nvPr>
            <p:ph type="body"/>
          </p:nvPr>
        </p:nvSpPr>
        <p:spPr>
          <a:xfrm>
            <a:off x="603360" y="2473200"/>
            <a:ext cx="7905600" cy="1119600"/>
          </a:xfrm>
          <a:prstGeom prst="rect">
            <a:avLst/>
          </a:prstGeom>
        </p:spPr>
        <p:txBody>
          <a:bodyPr lIns="0" tIns="0" rIns="0" bIns="0">
            <a:normAutofit/>
          </a:bodyPr>
          <a:lstStyle/>
          <a:p>
            <a:endParaRPr lang="en-GB" sz="14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3.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BB69"/>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57320" y="216000"/>
            <a:ext cx="5424120" cy="2269800"/>
          </a:xfrm>
          <a:prstGeom prst="rect">
            <a:avLst/>
          </a:prstGeom>
        </p:spPr>
        <p:txBody>
          <a:bodyPr lIns="0" tIns="0" rIns="0" bIns="0" anchor="ctr">
            <a:noAutofit/>
          </a:bodyPr>
          <a:lstStyle/>
          <a:p>
            <a:r>
              <a:rPr lang="en-GB" sz="1400" b="0" strike="noStrike" spc="-1">
                <a:solidFill>
                  <a:srgbClr val="000000"/>
                </a:solidFill>
                <a:latin typeface="Arial"/>
              </a:rPr>
              <a:t>Click to edit the title text format</a:t>
            </a:r>
          </a:p>
        </p:txBody>
      </p:sp>
      <p:sp>
        <p:nvSpPr>
          <p:cNvPr id="3" name="PlaceHolder 2"/>
          <p:cNvSpPr>
            <a:spLocks noGrp="1"/>
          </p:cNvSpPr>
          <p:nvPr>
            <p:ph type="body"/>
          </p:nvPr>
        </p:nvSpPr>
        <p:spPr>
          <a:xfrm>
            <a:off x="5775120" y="3923640"/>
            <a:ext cx="3194640" cy="1037880"/>
          </a:xfrm>
          <a:prstGeom prst="rect">
            <a:avLst/>
          </a:prstGeom>
        </p:spPr>
        <p:txBody>
          <a:bodyPr lIns="0" tIns="0" rIns="0" bIns="0">
            <a:normAutofit fontScale="3000"/>
          </a:bodyPr>
          <a:lstStyle/>
          <a:p>
            <a:pPr marL="432000" indent="-324000">
              <a:spcBef>
                <a:spcPts val="1417"/>
              </a:spcBef>
              <a:buClr>
                <a:srgbClr val="000000"/>
              </a:buClr>
              <a:buSzPct val="45000"/>
              <a:buFont typeface="Wingdings" charset="2"/>
              <a:buChar char=""/>
            </a:pPr>
            <a:r>
              <a:rPr lang="en-GB"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3360" y="444960"/>
            <a:ext cx="7905600" cy="612720"/>
          </a:xfrm>
          <a:prstGeom prst="rect">
            <a:avLst/>
          </a:prstGeom>
        </p:spPr>
        <p:txBody>
          <a:bodyPr lIns="0" tIns="0" rIns="0" bIns="0" anchor="ctr">
            <a:noAutofit/>
          </a:bodyPr>
          <a:lstStyle/>
          <a:p>
            <a:r>
              <a:rPr lang="en-GB" sz="1400" b="0" strike="noStrike" spc="-1">
                <a:solidFill>
                  <a:srgbClr val="000000"/>
                </a:solidFill>
                <a:latin typeface="Arial"/>
              </a:rPr>
              <a:t>Click to edit the title text format</a:t>
            </a:r>
          </a:p>
        </p:txBody>
      </p:sp>
      <p:sp>
        <p:nvSpPr>
          <p:cNvPr id="39" name="PlaceHolder 2"/>
          <p:cNvSpPr>
            <a:spLocks noGrp="1"/>
          </p:cNvSpPr>
          <p:nvPr>
            <p:ph type="body"/>
          </p:nvPr>
        </p:nvSpPr>
        <p:spPr>
          <a:xfrm>
            <a:off x="603360" y="1246680"/>
            <a:ext cx="3741120" cy="3416040"/>
          </a:xfrm>
          <a:prstGeom prst="rect">
            <a:avLst/>
          </a:prstGeom>
        </p:spPr>
        <p:txBody>
          <a:bodyPr lIns="0" tIns="0" rIns="0" bIns="0">
            <a:normAutofit fontScale="76000"/>
          </a:bodyPr>
          <a:lstStyle/>
          <a:p>
            <a:pPr marL="432000" indent="-324000">
              <a:spcBef>
                <a:spcPts val="1417"/>
              </a:spcBef>
              <a:buClr>
                <a:srgbClr val="000000"/>
              </a:buClr>
              <a:buSzPct val="45000"/>
              <a:buFont typeface="Wingdings" charset="2"/>
              <a:buChar char=""/>
            </a:pPr>
            <a:r>
              <a:rPr lang="en-GB"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Arial"/>
              </a:rPr>
              <a:t>Seventh Outline Level</a:t>
            </a:r>
          </a:p>
        </p:txBody>
      </p:sp>
      <p:sp>
        <p:nvSpPr>
          <p:cNvPr id="40" name="PlaceHolder 3"/>
          <p:cNvSpPr>
            <a:spLocks noGrp="1"/>
          </p:cNvSpPr>
          <p:nvPr>
            <p:ph type="sldNum"/>
          </p:nvPr>
        </p:nvSpPr>
        <p:spPr>
          <a:xfrm>
            <a:off x="8472600" y="4663080"/>
            <a:ext cx="548280" cy="393120"/>
          </a:xfrm>
          <a:prstGeom prst="rect">
            <a:avLst/>
          </a:prstGeom>
        </p:spPr>
        <p:txBody>
          <a:bodyPr tIns="91440" bIns="91440" anchor="ctr">
            <a:noAutofit/>
          </a:bodyPr>
          <a:lstStyle/>
          <a:p>
            <a:pPr algn="r">
              <a:lnSpc>
                <a:spcPct val="100000"/>
              </a:lnSpc>
              <a:tabLst>
                <a:tab pos="0" algn="l"/>
              </a:tabLst>
            </a:pPr>
            <a:fld id="{59E9A05A-8DD5-4E5A-B4B9-85E2F952FD88}" type="slidenum">
              <a:rPr lang="en-GB" sz="1000" b="0" strike="noStrike" spc="-1">
                <a:solidFill>
                  <a:srgbClr val="FCBB69"/>
                </a:solidFill>
                <a:latin typeface="Arial"/>
                <a:ea typeface="Arial"/>
              </a:rPr>
              <a:t>‹#›</a:t>
            </a:fld>
            <a:endParaRPr lang="en-GB" sz="1000" b="0" strike="noStrike" spc="-1">
              <a:latin typeface="Times New Roman"/>
            </a:endParaRPr>
          </a:p>
        </p:txBody>
      </p:sp>
      <p:sp>
        <p:nvSpPr>
          <p:cNvPr id="41" name="PlaceHolder 4"/>
          <p:cNvSpPr>
            <a:spLocks noGrp="1"/>
          </p:cNvSpPr>
          <p:nvPr>
            <p:ph type="body"/>
          </p:nvPr>
        </p:nvSpPr>
        <p:spPr>
          <a:xfrm>
            <a:off x="4767840" y="1246680"/>
            <a:ext cx="3741120" cy="3416040"/>
          </a:xfrm>
          <a:prstGeom prst="rect">
            <a:avLst/>
          </a:prstGeom>
        </p:spPr>
        <p:txBody>
          <a:bodyPr lIns="0" tIns="0" rIns="0" bIns="0">
            <a:normAutofit fontScale="76000"/>
          </a:bodyPr>
          <a:lstStyle/>
          <a:p>
            <a:pPr marL="432000" indent="-324000">
              <a:spcBef>
                <a:spcPts val="1417"/>
              </a:spcBef>
              <a:buClr>
                <a:srgbClr val="000000"/>
              </a:buClr>
              <a:buSzPct val="45000"/>
              <a:buFont typeface="Wingdings" charset="2"/>
              <a:buChar char=""/>
            </a:pPr>
            <a:r>
              <a:rPr lang="en-GB"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 name="CustomShape 1"/>
          <p:cNvSpPr/>
          <p:nvPr/>
        </p:nvSpPr>
        <p:spPr>
          <a:xfrm flipH="1">
            <a:off x="4569840" y="-11520"/>
            <a:ext cx="4571640" cy="5154840"/>
          </a:xfrm>
          <a:prstGeom prst="rect">
            <a:avLst/>
          </a:prstGeom>
          <a:solidFill>
            <a:srgbClr val="FCBB69"/>
          </a:solidFill>
          <a:ln w="0">
            <a:noFill/>
          </a:ln>
        </p:spPr>
        <p:style>
          <a:lnRef idx="0">
            <a:scrgbClr r="0" g="0" b="0"/>
          </a:lnRef>
          <a:fillRef idx="0">
            <a:scrgbClr r="0" g="0" b="0"/>
          </a:fillRef>
          <a:effectRef idx="0">
            <a:scrgbClr r="0" g="0" b="0"/>
          </a:effectRef>
          <a:fontRef idx="minor"/>
        </p:style>
      </p:sp>
      <p:sp>
        <p:nvSpPr>
          <p:cNvPr id="79" name="PlaceHolder 2"/>
          <p:cNvSpPr>
            <a:spLocks noGrp="1"/>
          </p:cNvSpPr>
          <p:nvPr>
            <p:ph type="title"/>
          </p:nvPr>
        </p:nvSpPr>
        <p:spPr>
          <a:xfrm>
            <a:off x="603360" y="444960"/>
            <a:ext cx="3353760" cy="1119600"/>
          </a:xfrm>
          <a:prstGeom prst="rect">
            <a:avLst/>
          </a:prstGeom>
        </p:spPr>
        <p:txBody>
          <a:bodyPr lIns="0" tIns="0" rIns="0" bIns="0" anchor="ctr">
            <a:noAutofit/>
          </a:bodyPr>
          <a:lstStyle/>
          <a:p>
            <a:r>
              <a:rPr lang="en-GB" sz="1400" b="0" strike="noStrike" spc="-1">
                <a:solidFill>
                  <a:srgbClr val="000000"/>
                </a:solidFill>
                <a:latin typeface="Arial"/>
              </a:rPr>
              <a:t>Click to edit the title text format</a:t>
            </a:r>
          </a:p>
        </p:txBody>
      </p:sp>
      <p:sp>
        <p:nvSpPr>
          <p:cNvPr id="80" name="PlaceHolder 3"/>
          <p:cNvSpPr>
            <a:spLocks noGrp="1"/>
          </p:cNvSpPr>
          <p:nvPr>
            <p:ph type="body"/>
          </p:nvPr>
        </p:nvSpPr>
        <p:spPr>
          <a:xfrm>
            <a:off x="603360" y="1245600"/>
            <a:ext cx="3353760" cy="3416040"/>
          </a:xfrm>
          <a:prstGeom prst="rect">
            <a:avLst/>
          </a:prstGeom>
        </p:spPr>
        <p:txBody>
          <a:bodyPr lIns="0" tIns="0" rIns="0" bIns="0">
            <a:normAutofit fontScale="44000"/>
          </a:bodyPr>
          <a:lstStyle/>
          <a:p>
            <a:pPr marL="432000" indent="-324000">
              <a:spcBef>
                <a:spcPts val="1417"/>
              </a:spcBef>
              <a:buClr>
                <a:srgbClr val="000000"/>
              </a:buClr>
              <a:buSzPct val="45000"/>
              <a:buFont typeface="Wingdings" charset="2"/>
              <a:buChar char=""/>
            </a:pPr>
            <a:r>
              <a:rPr lang="en-GB"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4B88"/>
        </a:solidFill>
        <a:effectLst/>
      </p:bgPr>
    </p:bg>
    <p:spTree>
      <p:nvGrpSpPr>
        <p:cNvPr id="1" name=""/>
        <p:cNvGrpSpPr/>
        <p:nvPr/>
      </p:nvGrpSpPr>
      <p:grpSpPr>
        <a:xfrm>
          <a:off x="0" y="0"/>
          <a:ext cx="0" cy="0"/>
          <a:chOff x="0" y="0"/>
          <a:chExt cx="0" cy="0"/>
        </a:xfrm>
      </p:grpSpPr>
      <p:sp>
        <p:nvSpPr>
          <p:cNvPr id="117" name="PlaceHolder 1"/>
          <p:cNvSpPr>
            <a:spLocks noGrp="1"/>
          </p:cNvSpPr>
          <p:nvPr>
            <p:ph type="title"/>
          </p:nvPr>
        </p:nvSpPr>
        <p:spPr>
          <a:xfrm>
            <a:off x="603360" y="444960"/>
            <a:ext cx="7905600" cy="612720"/>
          </a:xfrm>
          <a:prstGeom prst="rect">
            <a:avLst/>
          </a:prstGeom>
        </p:spPr>
        <p:txBody>
          <a:bodyPr lIns="0" tIns="0" rIns="0" bIns="0" anchor="ctr">
            <a:noAutofit/>
          </a:bodyPr>
          <a:lstStyle/>
          <a:p>
            <a:r>
              <a:rPr lang="en-GB" sz="1400" b="0" strike="noStrike" spc="-1">
                <a:solidFill>
                  <a:srgbClr val="000000"/>
                </a:solidFill>
                <a:latin typeface="Arial"/>
              </a:rPr>
              <a:t>Click to edit the title text format</a:t>
            </a:r>
          </a:p>
        </p:txBody>
      </p:sp>
      <p:sp>
        <p:nvSpPr>
          <p:cNvPr id="118" name="PlaceHolder 2"/>
          <p:cNvSpPr>
            <a:spLocks noGrp="1"/>
          </p:cNvSpPr>
          <p:nvPr>
            <p:ph type="body"/>
          </p:nvPr>
        </p:nvSpPr>
        <p:spPr>
          <a:xfrm>
            <a:off x="603360" y="1246680"/>
            <a:ext cx="3740040" cy="3416040"/>
          </a:xfrm>
          <a:prstGeom prst="rect">
            <a:avLst/>
          </a:prstGeom>
        </p:spPr>
        <p:txBody>
          <a:bodyPr lIns="0" tIns="0" rIns="0" bIns="0">
            <a:normAutofit fontScale="76000"/>
          </a:bodyPr>
          <a:lstStyle/>
          <a:p>
            <a:pPr marL="432000" indent="-324000">
              <a:spcBef>
                <a:spcPts val="1417"/>
              </a:spcBef>
              <a:buClr>
                <a:srgbClr val="FFFFFF"/>
              </a:buClr>
              <a:buSzPct val="45000"/>
              <a:buFont typeface="Wingdings" charset="2"/>
              <a:buChar char=""/>
            </a:pPr>
            <a:r>
              <a:rPr lang="en-GB" sz="14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en-GB" sz="14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en-GB" sz="14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en-GB" sz="14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en-GB"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en-GB"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en-GB" sz="2000" b="0" strike="noStrike" spc="-1">
                <a:solidFill>
                  <a:srgbClr val="000000"/>
                </a:solidFill>
                <a:latin typeface="Arial"/>
              </a:rPr>
              <a:t>Seventh Outline Level</a:t>
            </a:r>
          </a:p>
        </p:txBody>
      </p:sp>
      <p:sp>
        <p:nvSpPr>
          <p:cNvPr id="119" name="PlaceHolder 3"/>
          <p:cNvSpPr>
            <a:spLocks noGrp="1"/>
          </p:cNvSpPr>
          <p:nvPr>
            <p:ph type="body"/>
          </p:nvPr>
        </p:nvSpPr>
        <p:spPr>
          <a:xfrm>
            <a:off x="4768920" y="1246680"/>
            <a:ext cx="3740040" cy="3416040"/>
          </a:xfrm>
          <a:prstGeom prst="rect">
            <a:avLst/>
          </a:prstGeom>
        </p:spPr>
        <p:txBody>
          <a:bodyPr lIns="0" tIns="0" rIns="0" bIns="0">
            <a:normAutofit fontScale="76000"/>
          </a:bodyPr>
          <a:lstStyle/>
          <a:p>
            <a:pPr marL="432000" indent="-324000">
              <a:spcBef>
                <a:spcPts val="1417"/>
              </a:spcBef>
              <a:buClr>
                <a:srgbClr val="FFFFFF"/>
              </a:buClr>
              <a:buSzPct val="45000"/>
              <a:buFont typeface="Wingdings" charset="2"/>
              <a:buChar char=""/>
            </a:pPr>
            <a:r>
              <a:rPr lang="en-GB" sz="14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en-GB" sz="14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en-GB" sz="14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en-GB" sz="14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en-GB"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en-GB"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en-GB"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 name="PlaceHolder 1"/>
          <p:cNvSpPr>
            <a:spLocks noGrp="1"/>
          </p:cNvSpPr>
          <p:nvPr>
            <p:ph type="body"/>
          </p:nvPr>
        </p:nvSpPr>
        <p:spPr>
          <a:xfrm>
            <a:off x="603360" y="1246680"/>
            <a:ext cx="7905600" cy="508320"/>
          </a:xfrm>
          <a:prstGeom prst="rect">
            <a:avLst/>
          </a:prstGeom>
        </p:spPr>
        <p:txBody>
          <a:bodyPr lIns="0" tIns="0" rIns="0" bIns="0">
            <a:normAutofit fontScale="11000"/>
          </a:bodyPr>
          <a:lstStyle/>
          <a:p>
            <a:pPr marL="432000" indent="-324000">
              <a:spcBef>
                <a:spcPts val="1417"/>
              </a:spcBef>
              <a:buClr>
                <a:srgbClr val="000000"/>
              </a:buClr>
              <a:buSzPct val="45000"/>
              <a:buFont typeface="Wingdings" charset="2"/>
              <a:buChar char=""/>
            </a:pPr>
            <a:r>
              <a:rPr lang="en-GB"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Arial"/>
              </a:rPr>
              <a:t>Seventh Outline Level</a:t>
            </a:r>
          </a:p>
        </p:txBody>
      </p:sp>
      <p:sp>
        <p:nvSpPr>
          <p:cNvPr id="157" name="PlaceHolder 2"/>
          <p:cNvSpPr>
            <a:spLocks noGrp="1"/>
          </p:cNvSpPr>
          <p:nvPr>
            <p:ph type="title"/>
          </p:nvPr>
        </p:nvSpPr>
        <p:spPr>
          <a:xfrm>
            <a:off x="612000" y="441000"/>
            <a:ext cx="7896960" cy="604440"/>
          </a:xfrm>
          <a:prstGeom prst="rect">
            <a:avLst/>
          </a:prstGeom>
        </p:spPr>
        <p:txBody>
          <a:bodyPr lIns="0" tIns="0" rIns="0" bIns="0" anchor="ctr">
            <a:noAutofit/>
          </a:bodyPr>
          <a:lstStyle/>
          <a:p>
            <a:r>
              <a:rPr lang="en-GB" sz="1400" b="0" strike="noStrike" spc="-1">
                <a:solidFill>
                  <a:srgbClr val="000000"/>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 name="CustomShape 1"/>
          <p:cNvSpPr/>
          <p:nvPr/>
        </p:nvSpPr>
        <p:spPr>
          <a:xfrm flipH="1">
            <a:off x="4569840" y="-11520"/>
            <a:ext cx="4571640" cy="5154840"/>
          </a:xfrm>
          <a:prstGeom prst="rect">
            <a:avLst/>
          </a:prstGeom>
          <a:solidFill>
            <a:srgbClr val="004B88"/>
          </a:solidFill>
          <a:ln w="0">
            <a:noFill/>
          </a:ln>
        </p:spPr>
        <p:style>
          <a:lnRef idx="0">
            <a:scrgbClr r="0" g="0" b="0"/>
          </a:lnRef>
          <a:fillRef idx="0">
            <a:scrgbClr r="0" g="0" b="0"/>
          </a:fillRef>
          <a:effectRef idx="0">
            <a:scrgbClr r="0" g="0" b="0"/>
          </a:effectRef>
          <a:fontRef idx="minor"/>
        </p:style>
      </p:sp>
      <p:sp>
        <p:nvSpPr>
          <p:cNvPr id="195" name="PlaceHolder 2"/>
          <p:cNvSpPr>
            <a:spLocks noGrp="1"/>
          </p:cNvSpPr>
          <p:nvPr>
            <p:ph type="title"/>
          </p:nvPr>
        </p:nvSpPr>
        <p:spPr>
          <a:xfrm>
            <a:off x="603360" y="444960"/>
            <a:ext cx="3353760" cy="1119600"/>
          </a:xfrm>
          <a:prstGeom prst="rect">
            <a:avLst/>
          </a:prstGeom>
        </p:spPr>
        <p:txBody>
          <a:bodyPr lIns="0" tIns="0" rIns="0" bIns="0" anchor="ctr">
            <a:noAutofit/>
          </a:bodyPr>
          <a:lstStyle/>
          <a:p>
            <a:r>
              <a:rPr lang="en-GB" sz="1400" b="0" strike="noStrike" spc="-1">
                <a:solidFill>
                  <a:srgbClr val="000000"/>
                </a:solidFill>
                <a:latin typeface="Arial"/>
              </a:rPr>
              <a:t>Click to edit the title text format</a:t>
            </a:r>
          </a:p>
        </p:txBody>
      </p:sp>
      <p:sp>
        <p:nvSpPr>
          <p:cNvPr id="196" name="PlaceHolder 3"/>
          <p:cNvSpPr>
            <a:spLocks noGrp="1"/>
          </p:cNvSpPr>
          <p:nvPr>
            <p:ph type="body"/>
          </p:nvPr>
        </p:nvSpPr>
        <p:spPr>
          <a:xfrm>
            <a:off x="603360" y="1245600"/>
            <a:ext cx="3353760" cy="3416040"/>
          </a:xfrm>
          <a:prstGeom prst="rect">
            <a:avLst/>
          </a:prstGeom>
        </p:spPr>
        <p:txBody>
          <a:bodyPr lIns="0" tIns="0" rIns="0" bIns="0">
            <a:normAutofit fontScale="44000"/>
          </a:bodyPr>
          <a:lstStyle/>
          <a:p>
            <a:pPr marL="432000" indent="-324000">
              <a:spcBef>
                <a:spcPts val="1417"/>
              </a:spcBef>
              <a:buClr>
                <a:srgbClr val="000000"/>
              </a:buClr>
              <a:buSzPct val="45000"/>
              <a:buFont typeface="Wingdings" charset="2"/>
              <a:buChar char=""/>
            </a:pPr>
            <a:r>
              <a:rPr lang="en-GB"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CBB69"/>
        </a:solidFill>
        <a:effectLst/>
      </p:bgPr>
    </p:bg>
    <p:spTree>
      <p:nvGrpSpPr>
        <p:cNvPr id="1" name=""/>
        <p:cNvGrpSpPr/>
        <p:nvPr/>
      </p:nvGrpSpPr>
      <p:grpSpPr>
        <a:xfrm>
          <a:off x="0" y="0"/>
          <a:ext cx="0" cy="0"/>
          <a:chOff x="0" y="0"/>
          <a:chExt cx="0" cy="0"/>
        </a:xfrm>
      </p:grpSpPr>
      <p:pic>
        <p:nvPicPr>
          <p:cNvPr id="233" name="Google Shape;35;p9" descr="socialmedia_youtube.png"/>
          <p:cNvPicPr/>
          <p:nvPr/>
        </p:nvPicPr>
        <p:blipFill>
          <a:blip r:embed="rId14"/>
          <a:stretch/>
        </p:blipFill>
        <p:spPr>
          <a:xfrm>
            <a:off x="485640" y="3930480"/>
            <a:ext cx="766440" cy="820440"/>
          </a:xfrm>
          <a:prstGeom prst="rect">
            <a:avLst/>
          </a:prstGeom>
          <a:ln w="0">
            <a:noFill/>
          </a:ln>
        </p:spPr>
      </p:pic>
      <p:pic>
        <p:nvPicPr>
          <p:cNvPr id="234" name="Google Shape;36;p9"/>
          <p:cNvPicPr/>
          <p:nvPr/>
        </p:nvPicPr>
        <p:blipFill>
          <a:blip r:embed="rId15"/>
          <a:stretch/>
        </p:blipFill>
        <p:spPr>
          <a:xfrm>
            <a:off x="1420920" y="3930480"/>
            <a:ext cx="766440" cy="820440"/>
          </a:xfrm>
          <a:prstGeom prst="rect">
            <a:avLst/>
          </a:prstGeom>
          <a:ln w="0">
            <a:noFill/>
          </a:ln>
        </p:spPr>
      </p:pic>
      <p:pic>
        <p:nvPicPr>
          <p:cNvPr id="235" name="Google Shape;37;p9"/>
          <p:cNvPicPr/>
          <p:nvPr/>
        </p:nvPicPr>
        <p:blipFill>
          <a:blip r:embed="rId16"/>
          <a:stretch/>
        </p:blipFill>
        <p:spPr>
          <a:xfrm>
            <a:off x="2355840" y="3930480"/>
            <a:ext cx="766440" cy="820440"/>
          </a:xfrm>
          <a:prstGeom prst="rect">
            <a:avLst/>
          </a:prstGeom>
          <a:ln w="0">
            <a:noFill/>
          </a:ln>
        </p:spPr>
      </p:pic>
      <p:sp>
        <p:nvSpPr>
          <p:cNvPr id="236" name="PlaceHolder 1"/>
          <p:cNvSpPr>
            <a:spLocks noGrp="1"/>
          </p:cNvSpPr>
          <p:nvPr>
            <p:ph type="title"/>
          </p:nvPr>
        </p:nvSpPr>
        <p:spPr>
          <a:xfrm>
            <a:off x="603360" y="444960"/>
            <a:ext cx="7905600" cy="612720"/>
          </a:xfrm>
          <a:prstGeom prst="rect">
            <a:avLst/>
          </a:prstGeom>
        </p:spPr>
        <p:txBody>
          <a:bodyPr lIns="0" tIns="0" rIns="0" bIns="0" anchor="ctr">
            <a:noAutofit/>
          </a:bodyPr>
          <a:lstStyle/>
          <a:p>
            <a:r>
              <a:rPr lang="en-GB" sz="1400" b="0" strike="noStrike" spc="-1">
                <a:solidFill>
                  <a:srgbClr val="000000"/>
                </a:solidFill>
                <a:latin typeface="Arial"/>
              </a:rPr>
              <a:t>Click to edit the title text format</a:t>
            </a:r>
          </a:p>
        </p:txBody>
      </p:sp>
      <p:sp>
        <p:nvSpPr>
          <p:cNvPr id="237" name="PlaceHolder 2"/>
          <p:cNvSpPr>
            <a:spLocks noGrp="1"/>
          </p:cNvSpPr>
          <p:nvPr>
            <p:ph type="body"/>
          </p:nvPr>
        </p:nvSpPr>
        <p:spPr>
          <a:xfrm>
            <a:off x="603360" y="1246680"/>
            <a:ext cx="7905600" cy="23475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9.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2" Type="http://schemas.openxmlformats.org/officeDocument/2006/relationships/hyperlink" Target="http://www.citizensadvice-newcastle.org.uk/" TargetMode="Externa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Shape 1"/>
          <p:cNvSpPr txBox="1"/>
          <p:nvPr/>
        </p:nvSpPr>
        <p:spPr>
          <a:xfrm>
            <a:off x="304920" y="216000"/>
            <a:ext cx="5682240" cy="2887920"/>
          </a:xfrm>
          <a:prstGeom prst="rect">
            <a:avLst/>
          </a:prstGeom>
          <a:noFill/>
          <a:ln w="0">
            <a:noFill/>
          </a:ln>
        </p:spPr>
        <p:txBody>
          <a:bodyPr tIns="91440" bIns="91440">
            <a:noAutofit/>
          </a:bodyPr>
          <a:lstStyle/>
          <a:p>
            <a:pPr>
              <a:lnSpc>
                <a:spcPct val="100000"/>
              </a:lnSpc>
              <a:tabLst>
                <a:tab pos="0" algn="l"/>
              </a:tabLst>
            </a:pPr>
            <a:r>
              <a:rPr lang="en-GB" sz="2200" b="0" strike="noStrike" spc="-1" dirty="0">
                <a:solidFill>
                  <a:srgbClr val="004B88"/>
                </a:solidFill>
                <a:latin typeface="Open Sans SemiBold"/>
                <a:ea typeface="Open Sans SemiBold"/>
              </a:rPr>
              <a:t>Our impact in </a:t>
            </a:r>
            <a:r>
              <a:rPr lang="en-GB" sz="2200" b="1" strike="noStrike" spc="-1" dirty="0">
                <a:solidFill>
                  <a:srgbClr val="004B88"/>
                </a:solidFill>
                <a:latin typeface="Open Sans SemiBold"/>
                <a:ea typeface="Open Sans SemiBold"/>
              </a:rPr>
              <a:t>2021/2022</a:t>
            </a:r>
            <a:br>
              <a:rPr dirty="0"/>
            </a:br>
            <a:endParaRPr lang="en-GB" dirty="0"/>
          </a:p>
          <a:p>
            <a:pPr>
              <a:lnSpc>
                <a:spcPct val="100000"/>
              </a:lnSpc>
              <a:tabLst>
                <a:tab pos="0" algn="l"/>
              </a:tabLst>
            </a:pPr>
            <a:r>
              <a:rPr lang="en-GB" sz="4200" b="0" strike="noStrike" spc="-1" dirty="0">
                <a:solidFill>
                  <a:srgbClr val="004B88"/>
                </a:solidFill>
                <a:latin typeface="Open Sans ExtraBold"/>
                <a:ea typeface="Open Sans ExtraBold"/>
              </a:rPr>
              <a:t>The difference we make to Newcastle</a:t>
            </a:r>
            <a:endParaRPr lang="en-GB" sz="4200" b="0" strike="noStrike" spc="-1" dirty="0">
              <a:solidFill>
                <a:srgbClr val="000000"/>
              </a:solidFill>
              <a:latin typeface="Arial"/>
            </a:endParaRPr>
          </a:p>
        </p:txBody>
      </p:sp>
      <p:pic>
        <p:nvPicPr>
          <p:cNvPr id="281" name="Google Shape;53;p12"/>
          <p:cNvPicPr/>
          <p:nvPr/>
        </p:nvPicPr>
        <p:blipFill>
          <a:blip r:embed="rId3"/>
          <a:stretch/>
        </p:blipFill>
        <p:spPr>
          <a:xfrm>
            <a:off x="6143040" y="837720"/>
            <a:ext cx="2793600" cy="4152960"/>
          </a:xfrm>
          <a:prstGeom prst="rect">
            <a:avLst/>
          </a:prstGeom>
          <a:ln w="0">
            <a:no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920" y="3354118"/>
            <a:ext cx="3959360" cy="143865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4B88"/>
        </a:solidFill>
        <a:effectLst/>
      </p:bgPr>
    </p:bg>
    <p:spTree>
      <p:nvGrpSpPr>
        <p:cNvPr id="1" name=""/>
        <p:cNvGrpSpPr/>
        <p:nvPr/>
      </p:nvGrpSpPr>
      <p:grpSpPr>
        <a:xfrm>
          <a:off x="0" y="0"/>
          <a:ext cx="0" cy="0"/>
          <a:chOff x="0" y="0"/>
          <a:chExt cx="0" cy="0"/>
        </a:xfrm>
      </p:grpSpPr>
      <p:sp>
        <p:nvSpPr>
          <p:cNvPr id="343" name="TextShape 1"/>
          <p:cNvSpPr txBox="1"/>
          <p:nvPr/>
        </p:nvSpPr>
        <p:spPr>
          <a:xfrm>
            <a:off x="603360" y="444960"/>
            <a:ext cx="7905600" cy="612720"/>
          </a:xfrm>
          <a:prstGeom prst="rect">
            <a:avLst/>
          </a:prstGeom>
          <a:noFill/>
          <a:ln w="0">
            <a:noFill/>
          </a:ln>
        </p:spPr>
        <p:txBody>
          <a:bodyPr tIns="91440" bIns="91440">
            <a:noAutofit/>
          </a:bodyPr>
          <a:lstStyle/>
          <a:p>
            <a:pPr>
              <a:lnSpc>
                <a:spcPct val="100000"/>
              </a:lnSpc>
              <a:tabLst>
                <a:tab pos="0" algn="l"/>
              </a:tabLst>
            </a:pPr>
            <a:r>
              <a:rPr lang="en-GB" sz="3000" b="0" strike="noStrike" spc="-1">
                <a:solidFill>
                  <a:srgbClr val="FCBB69"/>
                </a:solidFill>
                <a:latin typeface="Open Sans ExtraBold"/>
                <a:ea typeface="Open Sans ExtraBold"/>
              </a:rPr>
              <a:t>Why fixing problems matters</a:t>
            </a:r>
            <a:endParaRPr lang="en-GB" sz="3000" b="0" strike="noStrike" spc="-1">
              <a:solidFill>
                <a:srgbClr val="000000"/>
              </a:solidFill>
              <a:latin typeface="Arial"/>
            </a:endParaRPr>
          </a:p>
        </p:txBody>
      </p:sp>
      <p:sp>
        <p:nvSpPr>
          <p:cNvPr id="344" name="TextShape 2"/>
          <p:cNvSpPr txBox="1"/>
          <p:nvPr/>
        </p:nvSpPr>
        <p:spPr>
          <a:xfrm>
            <a:off x="603360" y="1246680"/>
            <a:ext cx="7905600" cy="738360"/>
          </a:xfrm>
          <a:prstGeom prst="rect">
            <a:avLst/>
          </a:prstGeom>
          <a:noFill/>
          <a:ln w="0">
            <a:noFill/>
          </a:ln>
        </p:spPr>
        <p:txBody>
          <a:bodyPr tIns="91440" bIns="91440">
            <a:noAutofit/>
          </a:bodyPr>
          <a:lstStyle/>
          <a:p>
            <a:pPr>
              <a:lnSpc>
                <a:spcPct val="100000"/>
              </a:lnSpc>
              <a:tabLst>
                <a:tab pos="0" algn="l"/>
              </a:tabLst>
            </a:pPr>
            <a:r>
              <a:rPr lang="en-GB" sz="1600" b="0" strike="noStrike" spc="-1">
                <a:solidFill>
                  <a:srgbClr val="FFFFFF"/>
                </a:solidFill>
                <a:latin typeface="Open Sans"/>
                <a:ea typeface="Open Sans"/>
              </a:rPr>
              <a:t>If left unsolved, problems don’t just affect the individual – </a:t>
            </a:r>
            <a:endParaRPr lang="en-GB" sz="1600" b="0" strike="noStrike" spc="-1">
              <a:solidFill>
                <a:srgbClr val="000000"/>
              </a:solidFill>
              <a:latin typeface="Arial"/>
            </a:endParaRPr>
          </a:p>
          <a:p>
            <a:pPr>
              <a:lnSpc>
                <a:spcPct val="100000"/>
              </a:lnSpc>
              <a:tabLst>
                <a:tab pos="0" algn="l"/>
              </a:tabLst>
            </a:pPr>
            <a:r>
              <a:rPr lang="en-GB" sz="1600" b="0" strike="noStrike" spc="-1">
                <a:solidFill>
                  <a:srgbClr val="FFFFFF"/>
                </a:solidFill>
                <a:latin typeface="Open Sans"/>
                <a:ea typeface="Open Sans"/>
              </a:rPr>
              <a:t>they affect this community. Solving them creates considerable value to society.</a:t>
            </a:r>
            <a:endParaRPr lang="en-GB" sz="1600" b="0" strike="noStrike" spc="-1">
              <a:solidFill>
                <a:srgbClr val="000000"/>
              </a:solidFill>
              <a:latin typeface="Arial"/>
            </a:endParaRPr>
          </a:p>
        </p:txBody>
      </p:sp>
      <p:sp>
        <p:nvSpPr>
          <p:cNvPr id="345" name="CustomShape 3"/>
          <p:cNvSpPr/>
          <p:nvPr/>
        </p:nvSpPr>
        <p:spPr>
          <a:xfrm>
            <a:off x="6427800" y="4797720"/>
            <a:ext cx="2716200" cy="345600"/>
          </a:xfrm>
          <a:prstGeom prst="rect">
            <a:avLst/>
          </a:prstGeom>
          <a:noFill/>
          <a:ln w="0">
            <a:noFill/>
          </a:ln>
        </p:spPr>
        <p:style>
          <a:lnRef idx="0">
            <a:scrgbClr r="0" g="0" b="0"/>
          </a:lnRef>
          <a:fillRef idx="0">
            <a:scrgbClr r="0" g="0" b="0"/>
          </a:fillRef>
          <a:effectRef idx="0">
            <a:scrgbClr r="0" g="0" b="0"/>
          </a:effectRef>
          <a:fontRef idx="minor"/>
        </p:style>
        <p:txBody>
          <a:bodyPr tIns="91440" bIns="91440">
            <a:noAutofit/>
          </a:bodyPr>
          <a:lstStyle/>
          <a:p>
            <a:pPr algn="r">
              <a:lnSpc>
                <a:spcPct val="100000"/>
              </a:lnSpc>
              <a:tabLst>
                <a:tab pos="0" algn="l"/>
              </a:tabLst>
            </a:pPr>
            <a:r>
              <a:rPr lang="en-GB" sz="1200" b="0" i="1" strike="noStrike" spc="-1">
                <a:solidFill>
                  <a:srgbClr val="004B88"/>
                </a:solidFill>
                <a:latin typeface="Open Sans"/>
                <a:ea typeface="Open Sans"/>
              </a:rPr>
              <a:t>Outcomes and impact research, 2017</a:t>
            </a:r>
            <a:endParaRPr lang="en-GB" sz="1200" b="0" strike="noStrike" spc="-1">
              <a:latin typeface="Arial"/>
            </a:endParaRPr>
          </a:p>
        </p:txBody>
      </p:sp>
      <p:sp>
        <p:nvSpPr>
          <p:cNvPr id="346" name="TextShape 4"/>
          <p:cNvSpPr txBox="1"/>
          <p:nvPr/>
        </p:nvSpPr>
        <p:spPr>
          <a:xfrm>
            <a:off x="603360" y="3187800"/>
            <a:ext cx="2608560" cy="1475280"/>
          </a:xfrm>
          <a:prstGeom prst="rect">
            <a:avLst/>
          </a:prstGeom>
          <a:noFill/>
          <a:ln w="0">
            <a:noFill/>
          </a:ln>
        </p:spPr>
        <p:txBody>
          <a:bodyPr tIns="91440" bIns="91440">
            <a:noAutofit/>
          </a:bodyPr>
          <a:lstStyle/>
          <a:p>
            <a:pPr>
              <a:lnSpc>
                <a:spcPct val="100000"/>
              </a:lnSpc>
              <a:tabLst>
                <a:tab pos="0" algn="l"/>
              </a:tabLst>
            </a:pPr>
            <a:r>
              <a:rPr lang="en-GB" sz="2200" b="0" strike="noStrike" spc="-1">
                <a:solidFill>
                  <a:srgbClr val="FCBB69"/>
                </a:solidFill>
                <a:latin typeface="Open Sans ExtraBold"/>
                <a:ea typeface="Open Sans ExtraBold"/>
              </a:rPr>
              <a:t>9 in 10</a:t>
            </a:r>
            <a:r>
              <a:rPr lang="en-GB" sz="2200" b="1" strike="noStrike" spc="-1">
                <a:solidFill>
                  <a:srgbClr val="FCBB69"/>
                </a:solidFill>
                <a:latin typeface="Open Sans"/>
                <a:ea typeface="Open Sans"/>
              </a:rPr>
              <a:t> </a:t>
            </a:r>
            <a:r>
              <a:rPr lang="en-GB" sz="2200" b="0" strike="noStrike" spc="-1">
                <a:solidFill>
                  <a:srgbClr val="FCBB69"/>
                </a:solidFill>
                <a:latin typeface="Open Sans ExtraBold"/>
                <a:ea typeface="Open Sans ExtraBold"/>
              </a:rPr>
              <a:t>people</a:t>
            </a:r>
            <a:r>
              <a:rPr lang="en-GB" sz="1800" b="0" strike="noStrike" spc="-1">
                <a:solidFill>
                  <a:srgbClr val="FCBB69"/>
                </a:solidFill>
                <a:latin typeface="Open Sans"/>
                <a:ea typeface="Open Sans"/>
              </a:rPr>
              <a:t> </a:t>
            </a:r>
            <a:endParaRPr lang="en-GB" sz="1800" b="0" strike="noStrike" spc="-1">
              <a:solidFill>
                <a:srgbClr val="000000"/>
              </a:solidFill>
              <a:latin typeface="Arial"/>
            </a:endParaRPr>
          </a:p>
          <a:p>
            <a:pPr>
              <a:lnSpc>
                <a:spcPct val="100000"/>
              </a:lnSpc>
              <a:spcAft>
                <a:spcPts val="1001"/>
              </a:spcAft>
              <a:tabLst>
                <a:tab pos="0" algn="l"/>
              </a:tabLst>
            </a:pPr>
            <a:r>
              <a:rPr lang="en-GB" sz="1600" b="0" strike="noStrike" spc="-1">
                <a:solidFill>
                  <a:srgbClr val="FFFFFF"/>
                </a:solidFill>
                <a:latin typeface="Open Sans SemiBold"/>
                <a:ea typeface="Open Sans SemiBold"/>
              </a:rPr>
              <a:t>we help say that their problem negatively affected their life</a:t>
            </a:r>
            <a:endParaRPr lang="en-GB" sz="1600" b="0" strike="noStrike" spc="-1">
              <a:solidFill>
                <a:srgbClr val="000000"/>
              </a:solidFill>
              <a:latin typeface="Arial"/>
            </a:endParaRPr>
          </a:p>
        </p:txBody>
      </p:sp>
      <p:sp>
        <p:nvSpPr>
          <p:cNvPr id="347" name="TextShape 5"/>
          <p:cNvSpPr txBox="1"/>
          <p:nvPr/>
        </p:nvSpPr>
        <p:spPr>
          <a:xfrm>
            <a:off x="5900400" y="3187800"/>
            <a:ext cx="2608560" cy="1475280"/>
          </a:xfrm>
          <a:prstGeom prst="rect">
            <a:avLst/>
          </a:prstGeom>
          <a:noFill/>
          <a:ln w="0">
            <a:noFill/>
          </a:ln>
        </p:spPr>
        <p:txBody>
          <a:bodyPr tIns="91440" bIns="91440">
            <a:noAutofit/>
          </a:bodyPr>
          <a:lstStyle/>
          <a:p>
            <a:pPr>
              <a:lnSpc>
                <a:spcPct val="100000"/>
              </a:lnSpc>
              <a:tabLst>
                <a:tab pos="0" algn="l"/>
              </a:tabLst>
            </a:pPr>
            <a:r>
              <a:rPr lang="en-GB" sz="2200" b="0" strike="noStrike" spc="-1">
                <a:solidFill>
                  <a:srgbClr val="FCBB69"/>
                </a:solidFill>
                <a:latin typeface="Open Sans ExtraBold"/>
                <a:ea typeface="Open Sans ExtraBold"/>
              </a:rPr>
              <a:t>1 in 3 people</a:t>
            </a:r>
            <a:endParaRPr lang="en-GB" sz="2200" b="0" strike="noStrike" spc="-1">
              <a:solidFill>
                <a:srgbClr val="000000"/>
              </a:solidFill>
              <a:latin typeface="Arial"/>
            </a:endParaRPr>
          </a:p>
          <a:p>
            <a:pPr>
              <a:lnSpc>
                <a:spcPct val="100000"/>
              </a:lnSpc>
              <a:spcAft>
                <a:spcPts val="1001"/>
              </a:spcAft>
              <a:tabLst>
                <a:tab pos="0" algn="l"/>
              </a:tabLst>
            </a:pPr>
            <a:r>
              <a:rPr lang="en-GB" sz="1600" b="0" strike="noStrike" spc="-1">
                <a:solidFill>
                  <a:srgbClr val="FFFFFF"/>
                </a:solidFill>
                <a:latin typeface="Open Sans SemiBold"/>
                <a:ea typeface="Open Sans SemiBold"/>
              </a:rPr>
              <a:t>said their problem was urgent when they came to us</a:t>
            </a:r>
            <a:endParaRPr lang="en-GB" sz="1600" b="0" strike="noStrike" spc="-1">
              <a:solidFill>
                <a:srgbClr val="000000"/>
              </a:solidFill>
              <a:latin typeface="Arial"/>
            </a:endParaRPr>
          </a:p>
        </p:txBody>
      </p:sp>
      <p:sp>
        <p:nvSpPr>
          <p:cNvPr id="348" name="TextShape 6"/>
          <p:cNvSpPr txBox="1"/>
          <p:nvPr/>
        </p:nvSpPr>
        <p:spPr>
          <a:xfrm>
            <a:off x="3211920" y="3187800"/>
            <a:ext cx="2608560" cy="1475280"/>
          </a:xfrm>
          <a:prstGeom prst="rect">
            <a:avLst/>
          </a:prstGeom>
          <a:noFill/>
          <a:ln w="0">
            <a:noFill/>
          </a:ln>
        </p:spPr>
        <p:txBody>
          <a:bodyPr tIns="91440" bIns="91440">
            <a:noAutofit/>
          </a:bodyPr>
          <a:lstStyle/>
          <a:p>
            <a:pPr>
              <a:lnSpc>
                <a:spcPct val="100000"/>
              </a:lnSpc>
              <a:tabLst>
                <a:tab pos="0" algn="l"/>
              </a:tabLst>
            </a:pPr>
            <a:r>
              <a:rPr lang="en-GB" sz="2200" b="0" strike="noStrike" spc="-1">
                <a:solidFill>
                  <a:srgbClr val="FCBB69"/>
                </a:solidFill>
                <a:latin typeface="Open Sans ExtraBold"/>
                <a:ea typeface="Open Sans ExtraBold"/>
              </a:rPr>
              <a:t>2 in 3 people </a:t>
            </a:r>
            <a:endParaRPr lang="en-GB" sz="2200" b="0" strike="noStrike" spc="-1">
              <a:solidFill>
                <a:srgbClr val="000000"/>
              </a:solidFill>
              <a:latin typeface="Arial"/>
            </a:endParaRPr>
          </a:p>
          <a:p>
            <a:pPr>
              <a:lnSpc>
                <a:spcPct val="100000"/>
              </a:lnSpc>
              <a:spcAft>
                <a:spcPts val="1001"/>
              </a:spcAft>
              <a:tabLst>
                <a:tab pos="0" algn="l"/>
              </a:tabLst>
            </a:pPr>
            <a:r>
              <a:rPr lang="en-GB" sz="1600" b="0" strike="noStrike" spc="-1">
                <a:solidFill>
                  <a:srgbClr val="FFFFFF"/>
                </a:solidFill>
                <a:latin typeface="Open Sans SemiBold"/>
                <a:ea typeface="Open Sans SemiBold"/>
              </a:rPr>
              <a:t>say they had difficulty knowing who to contact or how systems work before advice</a:t>
            </a:r>
            <a:endParaRPr lang="en-GB" sz="1600" b="0" strike="noStrike" spc="-1">
              <a:solidFill>
                <a:srgbClr val="000000"/>
              </a:solidFill>
              <a:latin typeface="Arial"/>
            </a:endParaRPr>
          </a:p>
        </p:txBody>
      </p:sp>
      <p:pic>
        <p:nvPicPr>
          <p:cNvPr id="349" name="Google Shape;161;p22"/>
          <p:cNvPicPr/>
          <p:nvPr/>
        </p:nvPicPr>
        <p:blipFill>
          <a:blip r:embed="rId3"/>
          <a:srcRect t="855" b="864"/>
          <a:stretch/>
        </p:blipFill>
        <p:spPr>
          <a:xfrm>
            <a:off x="5996160" y="2340360"/>
            <a:ext cx="549360" cy="719640"/>
          </a:xfrm>
          <a:prstGeom prst="rect">
            <a:avLst/>
          </a:prstGeom>
          <a:ln w="0">
            <a:noFill/>
          </a:ln>
        </p:spPr>
      </p:pic>
      <p:pic>
        <p:nvPicPr>
          <p:cNvPr id="350" name="Google Shape;162;p22"/>
          <p:cNvPicPr/>
          <p:nvPr/>
        </p:nvPicPr>
        <p:blipFill>
          <a:blip r:embed="rId4"/>
          <a:srcRect t="18" b="29"/>
          <a:stretch/>
        </p:blipFill>
        <p:spPr>
          <a:xfrm>
            <a:off x="3322080" y="2340360"/>
            <a:ext cx="719640" cy="719640"/>
          </a:xfrm>
          <a:prstGeom prst="rect">
            <a:avLst/>
          </a:prstGeom>
          <a:ln w="0">
            <a:noFill/>
          </a:ln>
        </p:spPr>
      </p:pic>
      <p:pic>
        <p:nvPicPr>
          <p:cNvPr id="351" name="Google Shape;163;p22"/>
          <p:cNvPicPr/>
          <p:nvPr/>
        </p:nvPicPr>
        <p:blipFill>
          <a:blip r:embed="rId5"/>
          <a:srcRect l="18" r="29"/>
          <a:stretch/>
        </p:blipFill>
        <p:spPr>
          <a:xfrm>
            <a:off x="682560" y="2340720"/>
            <a:ext cx="719640" cy="719640"/>
          </a:xfrm>
          <a:prstGeom prst="rect">
            <a:avLst/>
          </a:prstGeom>
          <a:ln w="0">
            <a:noFill/>
          </a:ln>
        </p:spPr>
      </p:pic>
      <p:sp>
        <p:nvSpPr>
          <p:cNvPr id="352" name="CustomShape 7"/>
          <p:cNvSpPr/>
          <p:nvPr/>
        </p:nvSpPr>
        <p:spPr>
          <a:xfrm>
            <a:off x="5088240" y="4797720"/>
            <a:ext cx="4055400" cy="345600"/>
          </a:xfrm>
          <a:prstGeom prst="rect">
            <a:avLst/>
          </a:prstGeom>
          <a:noFill/>
          <a:ln w="0">
            <a:noFill/>
          </a:ln>
        </p:spPr>
        <p:style>
          <a:lnRef idx="0">
            <a:scrgbClr r="0" g="0" b="0"/>
          </a:lnRef>
          <a:fillRef idx="0">
            <a:scrgbClr r="0" g="0" b="0"/>
          </a:fillRef>
          <a:effectRef idx="0">
            <a:scrgbClr r="0" g="0" b="0"/>
          </a:effectRef>
          <a:fontRef idx="minor"/>
        </p:style>
        <p:txBody>
          <a:bodyPr tIns="91440" bIns="91440">
            <a:noAutofit/>
          </a:bodyPr>
          <a:lstStyle/>
          <a:p>
            <a:pPr algn="r">
              <a:lnSpc>
                <a:spcPct val="100000"/>
              </a:lnSpc>
              <a:tabLst>
                <a:tab pos="0" algn="l"/>
              </a:tabLst>
            </a:pPr>
            <a:r>
              <a:rPr lang="en-GB" sz="1100" b="0" strike="noStrike" spc="-1">
                <a:solidFill>
                  <a:srgbClr val="FFFFFF"/>
                </a:solidFill>
                <a:latin typeface="Open Sans"/>
                <a:ea typeface="Open Sans"/>
              </a:rPr>
              <a:t>Outcomes and impact research, 2017</a:t>
            </a:r>
            <a:endParaRPr lang="en-GB" sz="1100" b="0" strike="noStrike" spc="-1">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TextShape 1"/>
          <p:cNvSpPr txBox="1"/>
          <p:nvPr/>
        </p:nvSpPr>
        <p:spPr>
          <a:xfrm>
            <a:off x="603360" y="1246680"/>
            <a:ext cx="7905600" cy="508320"/>
          </a:xfrm>
          <a:prstGeom prst="rect">
            <a:avLst/>
          </a:prstGeom>
          <a:noFill/>
          <a:ln w="0">
            <a:noFill/>
          </a:ln>
        </p:spPr>
        <p:txBody>
          <a:bodyPr tIns="91440" bIns="91440">
            <a:noAutofit/>
          </a:bodyPr>
          <a:lstStyle/>
          <a:p>
            <a:pPr>
              <a:lnSpc>
                <a:spcPct val="115000"/>
              </a:lnSpc>
              <a:spcAft>
                <a:spcPts val="1001"/>
              </a:spcAft>
              <a:tabLst>
                <a:tab pos="0" algn="l"/>
              </a:tabLst>
            </a:pPr>
            <a:r>
              <a:rPr lang="en-GB" sz="1600" b="0" strike="noStrike" spc="-1" dirty="0">
                <a:solidFill>
                  <a:srgbClr val="004B88"/>
                </a:solidFill>
                <a:latin typeface="Open Sans"/>
                <a:ea typeface="Open Sans"/>
              </a:rPr>
              <a:t>For every </a:t>
            </a:r>
            <a:r>
              <a:rPr lang="en-GB" sz="1600" b="1" strike="noStrike" spc="-1" dirty="0">
                <a:solidFill>
                  <a:srgbClr val="004B88"/>
                </a:solidFill>
                <a:latin typeface="Open Sans"/>
                <a:ea typeface="Open Sans"/>
              </a:rPr>
              <a:t>£1 invested in our service in 2021/2022</a:t>
            </a:r>
            <a:r>
              <a:rPr lang="en-GB" sz="1600" b="0" strike="noStrike" spc="-1" dirty="0">
                <a:solidFill>
                  <a:srgbClr val="004B88"/>
                </a:solidFill>
                <a:latin typeface="Open Sans"/>
                <a:ea typeface="Open Sans"/>
              </a:rPr>
              <a:t>, we generated:</a:t>
            </a:r>
            <a:endParaRPr lang="en-GB" sz="1600" b="0" strike="noStrike" spc="-1" dirty="0">
              <a:solidFill>
                <a:srgbClr val="000000"/>
              </a:solidFill>
              <a:latin typeface="Arial"/>
            </a:endParaRPr>
          </a:p>
        </p:txBody>
      </p:sp>
      <p:sp>
        <p:nvSpPr>
          <p:cNvPr id="354" name="TextShape 2"/>
          <p:cNvSpPr txBox="1"/>
          <p:nvPr/>
        </p:nvSpPr>
        <p:spPr>
          <a:xfrm>
            <a:off x="612000" y="441000"/>
            <a:ext cx="7896960" cy="604440"/>
          </a:xfrm>
          <a:prstGeom prst="rect">
            <a:avLst/>
          </a:prstGeom>
          <a:noFill/>
          <a:ln w="0">
            <a:noFill/>
          </a:ln>
        </p:spPr>
        <p:txBody>
          <a:bodyPr tIns="91440" bIns="91440">
            <a:noAutofit/>
          </a:bodyPr>
          <a:lstStyle/>
          <a:p>
            <a:pPr>
              <a:lnSpc>
                <a:spcPct val="100000"/>
              </a:lnSpc>
              <a:tabLst>
                <a:tab pos="0" algn="l"/>
              </a:tabLst>
            </a:pPr>
            <a:r>
              <a:rPr lang="en-GB" sz="3000" b="0" strike="noStrike" spc="-1">
                <a:solidFill>
                  <a:srgbClr val="004B88"/>
                </a:solidFill>
                <a:latin typeface="Open Sans ExtraBold"/>
                <a:ea typeface="Open Sans ExtraBold"/>
              </a:rPr>
              <a:t>Our value to society </a:t>
            </a:r>
            <a:endParaRPr lang="en-GB" sz="3000" b="0" strike="noStrike" spc="-1">
              <a:solidFill>
                <a:srgbClr val="000000"/>
              </a:solidFill>
              <a:latin typeface="Arial"/>
            </a:endParaRPr>
          </a:p>
        </p:txBody>
      </p:sp>
      <p:sp>
        <p:nvSpPr>
          <p:cNvPr id="355" name="CustomShape 3"/>
          <p:cNvSpPr/>
          <p:nvPr/>
        </p:nvSpPr>
        <p:spPr>
          <a:xfrm>
            <a:off x="6138360" y="1926360"/>
            <a:ext cx="2370240" cy="2692440"/>
          </a:xfrm>
          <a:prstGeom prst="rect">
            <a:avLst/>
          </a:prstGeom>
          <a:solidFill>
            <a:srgbClr val="FCBB69"/>
          </a:solidFill>
          <a:ln w="28440">
            <a:solidFill>
              <a:srgbClr val="FCBB69"/>
            </a:solidFill>
            <a:round/>
          </a:ln>
        </p:spPr>
        <p:style>
          <a:lnRef idx="0">
            <a:scrgbClr r="0" g="0" b="0"/>
          </a:lnRef>
          <a:fillRef idx="0">
            <a:scrgbClr r="0" g="0" b="0"/>
          </a:fillRef>
          <a:effectRef idx="0">
            <a:scrgbClr r="0" g="0" b="0"/>
          </a:effectRef>
          <a:fontRef idx="minor"/>
        </p:style>
        <p:txBody>
          <a:bodyPr lIns="180000" tIns="180000" rIns="180000" bIns="180000">
            <a:noAutofit/>
          </a:bodyPr>
          <a:lstStyle/>
          <a:p>
            <a:pPr>
              <a:lnSpc>
                <a:spcPct val="100000"/>
              </a:lnSpc>
              <a:tabLst>
                <a:tab pos="0" algn="l"/>
              </a:tabLst>
            </a:pPr>
            <a:r>
              <a:rPr lang="en-GB" sz="2200" b="1" strike="noStrike" spc="-1" dirty="0">
                <a:solidFill>
                  <a:srgbClr val="004B88"/>
                </a:solidFill>
                <a:latin typeface="Open Sans ExtraBold"/>
                <a:ea typeface="Open Sans ExtraBold"/>
              </a:rPr>
              <a:t>£</a:t>
            </a:r>
            <a:r>
              <a:rPr lang="en-GB" sz="2200" b="1" spc="-1" dirty="0">
                <a:solidFill>
                  <a:srgbClr val="004B88"/>
                </a:solidFill>
                <a:latin typeface="Open Sans ExtraBold"/>
                <a:ea typeface="Open Sans ExtraBold"/>
              </a:rPr>
              <a:t>9.94</a:t>
            </a:r>
            <a:endParaRPr lang="en-GB" sz="2200" b="1" strike="noStrike" spc="-1" dirty="0">
              <a:solidFill>
                <a:srgbClr val="004B88"/>
              </a:solidFill>
              <a:latin typeface="Open Sans ExtraBold"/>
              <a:ea typeface="Open Sans ExtraBold"/>
            </a:endParaRPr>
          </a:p>
          <a:p>
            <a:pPr>
              <a:lnSpc>
                <a:spcPct val="100000"/>
              </a:lnSpc>
              <a:tabLst>
                <a:tab pos="0" algn="l"/>
              </a:tabLst>
            </a:pPr>
            <a:endParaRPr lang="en-GB" sz="2200" b="0" strike="noStrike" spc="-1" dirty="0">
              <a:latin typeface="Arial"/>
            </a:endParaRPr>
          </a:p>
          <a:p>
            <a:pPr>
              <a:lnSpc>
                <a:spcPct val="100000"/>
              </a:lnSpc>
              <a:tabLst>
                <a:tab pos="0" algn="l"/>
              </a:tabLst>
            </a:pPr>
            <a:r>
              <a:rPr lang="en-GB" sz="1600" b="0" strike="noStrike" spc="-1" dirty="0">
                <a:solidFill>
                  <a:srgbClr val="004B88"/>
                </a:solidFill>
                <a:latin typeface="Open Sans SemiBold"/>
                <a:ea typeface="Open Sans SemiBold"/>
              </a:rPr>
              <a:t>in financial value to the people we help (specific outcomes to individuals)</a:t>
            </a:r>
          </a:p>
          <a:p>
            <a:pPr>
              <a:lnSpc>
                <a:spcPct val="100000"/>
              </a:lnSpc>
              <a:tabLst>
                <a:tab pos="0" algn="l"/>
              </a:tabLst>
            </a:pPr>
            <a:endParaRPr lang="en-GB" sz="1600" b="0" strike="noStrike" spc="-1" dirty="0">
              <a:latin typeface="Arial"/>
            </a:endParaRPr>
          </a:p>
          <a:p>
            <a:pPr>
              <a:lnSpc>
                <a:spcPct val="100000"/>
              </a:lnSpc>
              <a:tabLst>
                <a:tab pos="0" algn="l"/>
              </a:tabLst>
            </a:pPr>
            <a:r>
              <a:rPr lang="en-GB" sz="1800" b="0" strike="noStrike" spc="-1" dirty="0">
                <a:solidFill>
                  <a:srgbClr val="004B88"/>
                </a:solidFill>
                <a:latin typeface="Open Sans ExtraBold"/>
                <a:ea typeface="Open Sans ExtraBold"/>
              </a:rPr>
              <a:t>Total: </a:t>
            </a:r>
            <a:r>
              <a:rPr lang="en-GB" b="1" spc="-1" dirty="0">
                <a:solidFill>
                  <a:srgbClr val="004B88"/>
                </a:solidFill>
                <a:latin typeface="Open Sans ExtraBold"/>
                <a:ea typeface="Open Sans ExtraBold"/>
              </a:rPr>
              <a:t>£7,901,771</a:t>
            </a:r>
            <a:endParaRPr lang="en-GB" sz="1800" b="1" strike="noStrike" spc="-1" dirty="0">
              <a:latin typeface="Arial"/>
            </a:endParaRPr>
          </a:p>
        </p:txBody>
      </p:sp>
      <p:sp>
        <p:nvSpPr>
          <p:cNvPr id="356" name="CustomShape 4"/>
          <p:cNvSpPr/>
          <p:nvPr/>
        </p:nvSpPr>
        <p:spPr>
          <a:xfrm>
            <a:off x="3336613" y="1926360"/>
            <a:ext cx="2470773" cy="2692440"/>
          </a:xfrm>
          <a:prstGeom prst="rect">
            <a:avLst/>
          </a:prstGeom>
          <a:solidFill>
            <a:srgbClr val="FCBB69"/>
          </a:solidFill>
          <a:ln w="28440">
            <a:solidFill>
              <a:srgbClr val="FCBB69"/>
            </a:solidFill>
            <a:round/>
          </a:ln>
        </p:spPr>
        <p:style>
          <a:lnRef idx="0">
            <a:scrgbClr r="0" g="0" b="0"/>
          </a:lnRef>
          <a:fillRef idx="0">
            <a:scrgbClr r="0" g="0" b="0"/>
          </a:fillRef>
          <a:effectRef idx="0">
            <a:scrgbClr r="0" g="0" b="0"/>
          </a:effectRef>
          <a:fontRef idx="minor"/>
        </p:style>
        <p:txBody>
          <a:bodyPr lIns="180000" tIns="180000" rIns="180000" bIns="180000">
            <a:noAutofit/>
          </a:bodyPr>
          <a:lstStyle/>
          <a:p>
            <a:pPr>
              <a:lnSpc>
                <a:spcPct val="100000"/>
              </a:lnSpc>
              <a:tabLst>
                <a:tab pos="0" algn="l"/>
              </a:tabLst>
            </a:pPr>
            <a:r>
              <a:rPr lang="en-GB" sz="2200" b="1" strike="noStrike" spc="-1" dirty="0">
                <a:solidFill>
                  <a:srgbClr val="004B88"/>
                </a:solidFill>
                <a:latin typeface="Open Sans ExtraBold"/>
                <a:ea typeface="Open Sans ExtraBold"/>
              </a:rPr>
              <a:t>£17.67</a:t>
            </a:r>
          </a:p>
          <a:p>
            <a:pPr>
              <a:lnSpc>
                <a:spcPct val="100000"/>
              </a:lnSpc>
              <a:tabLst>
                <a:tab pos="0" algn="l"/>
              </a:tabLst>
            </a:pPr>
            <a:endParaRPr lang="en-GB" sz="2200" b="0" strike="noStrike" spc="-1" dirty="0">
              <a:latin typeface="Arial"/>
            </a:endParaRPr>
          </a:p>
          <a:p>
            <a:pPr>
              <a:lnSpc>
                <a:spcPct val="100000"/>
              </a:lnSpc>
              <a:tabLst>
                <a:tab pos="0" algn="l"/>
              </a:tabLst>
            </a:pPr>
            <a:r>
              <a:rPr lang="en-GB" sz="1600" b="0" strike="noStrike" spc="-1" dirty="0">
                <a:solidFill>
                  <a:srgbClr val="004B88"/>
                </a:solidFill>
                <a:latin typeface="Open Sans SemiBold"/>
                <a:ea typeface="Open Sans SemiBold"/>
              </a:rPr>
              <a:t>in wider economic and social benefits (public value)</a:t>
            </a:r>
            <a:endParaRPr lang="en-GB" sz="1600" b="0" strike="noStrike" spc="-1" dirty="0">
              <a:latin typeface="Arial"/>
            </a:endParaRPr>
          </a:p>
          <a:p>
            <a:pPr>
              <a:lnSpc>
                <a:spcPct val="100000"/>
              </a:lnSpc>
              <a:tabLst>
                <a:tab pos="0" algn="l"/>
              </a:tabLst>
            </a:pPr>
            <a:endParaRPr lang="en-GB" sz="1600" b="0" strike="noStrike" spc="-1" dirty="0">
              <a:latin typeface="Arial"/>
            </a:endParaRPr>
          </a:p>
          <a:p>
            <a:pPr>
              <a:lnSpc>
                <a:spcPct val="100000"/>
              </a:lnSpc>
              <a:tabLst>
                <a:tab pos="0" algn="l"/>
              </a:tabLst>
            </a:pPr>
            <a:endParaRPr lang="en-GB" sz="1800" b="0" strike="noStrike" spc="-1" dirty="0">
              <a:solidFill>
                <a:srgbClr val="004B88"/>
              </a:solidFill>
              <a:latin typeface="Open Sans ExtraBold"/>
              <a:ea typeface="Open Sans ExtraBold"/>
            </a:endParaRPr>
          </a:p>
          <a:p>
            <a:pPr>
              <a:lnSpc>
                <a:spcPct val="100000"/>
              </a:lnSpc>
              <a:tabLst>
                <a:tab pos="0" algn="l"/>
              </a:tabLst>
            </a:pPr>
            <a:r>
              <a:rPr lang="en-GB" sz="1800" b="0" strike="noStrike" spc="-1" dirty="0">
                <a:solidFill>
                  <a:srgbClr val="004B88"/>
                </a:solidFill>
                <a:latin typeface="Open Sans ExtraBold"/>
                <a:ea typeface="Open Sans ExtraBold"/>
              </a:rPr>
              <a:t>Total: </a:t>
            </a:r>
            <a:r>
              <a:rPr lang="en-GB" sz="1800" b="1" strike="noStrike" spc="-1" dirty="0">
                <a:solidFill>
                  <a:srgbClr val="004B88"/>
                </a:solidFill>
                <a:latin typeface="Open Sans ExtraBold"/>
                <a:ea typeface="Open Sans ExtraBold"/>
              </a:rPr>
              <a:t>£</a:t>
            </a:r>
            <a:r>
              <a:rPr lang="en-GB" b="1" spc="-1" dirty="0">
                <a:solidFill>
                  <a:srgbClr val="004B88"/>
                </a:solidFill>
                <a:latin typeface="Open Sans ExtraBold"/>
                <a:ea typeface="Open Sans ExtraBold"/>
              </a:rPr>
              <a:t>14,044,357</a:t>
            </a:r>
            <a:endParaRPr lang="en-GB" sz="1800" b="1" strike="noStrike" spc="-1" dirty="0">
              <a:latin typeface="Arial"/>
            </a:endParaRPr>
          </a:p>
        </p:txBody>
      </p:sp>
      <p:sp>
        <p:nvSpPr>
          <p:cNvPr id="357" name="CustomShape 5"/>
          <p:cNvSpPr/>
          <p:nvPr/>
        </p:nvSpPr>
        <p:spPr>
          <a:xfrm>
            <a:off x="720000" y="1926360"/>
            <a:ext cx="2370240" cy="2692440"/>
          </a:xfrm>
          <a:prstGeom prst="rect">
            <a:avLst/>
          </a:prstGeom>
          <a:solidFill>
            <a:srgbClr val="FCBB69"/>
          </a:solidFill>
          <a:ln w="28440">
            <a:solidFill>
              <a:srgbClr val="FCBB69"/>
            </a:solidFill>
            <a:round/>
          </a:ln>
        </p:spPr>
        <p:style>
          <a:lnRef idx="0">
            <a:scrgbClr r="0" g="0" b="0"/>
          </a:lnRef>
          <a:fillRef idx="0">
            <a:scrgbClr r="0" g="0" b="0"/>
          </a:fillRef>
          <a:effectRef idx="0">
            <a:scrgbClr r="0" g="0" b="0"/>
          </a:effectRef>
          <a:fontRef idx="minor"/>
        </p:style>
        <p:txBody>
          <a:bodyPr lIns="180000" tIns="180000" rIns="180000" bIns="180000">
            <a:noAutofit/>
          </a:bodyPr>
          <a:lstStyle/>
          <a:p>
            <a:pPr>
              <a:lnSpc>
                <a:spcPct val="100000"/>
              </a:lnSpc>
              <a:tabLst>
                <a:tab pos="0" algn="l"/>
              </a:tabLst>
            </a:pPr>
            <a:r>
              <a:rPr lang="en-GB" sz="2200" b="1" strike="noStrike" spc="-1" dirty="0">
                <a:solidFill>
                  <a:srgbClr val="004B88"/>
                </a:solidFill>
                <a:latin typeface="Open Sans ExtraBold"/>
                <a:ea typeface="Open Sans ExtraBold"/>
              </a:rPr>
              <a:t>£2</a:t>
            </a:r>
            <a:r>
              <a:rPr lang="en-GB" sz="2200" b="1" spc="-1" dirty="0">
                <a:solidFill>
                  <a:srgbClr val="004B88"/>
                </a:solidFill>
                <a:latin typeface="Open Sans ExtraBold"/>
                <a:ea typeface="Open Sans ExtraBold"/>
              </a:rPr>
              <a:t>.54</a:t>
            </a:r>
            <a:endParaRPr lang="en-GB" sz="2200" b="1" strike="noStrike" spc="-1" dirty="0">
              <a:solidFill>
                <a:srgbClr val="004B88"/>
              </a:solidFill>
              <a:latin typeface="Open Sans ExtraBold"/>
              <a:ea typeface="Open Sans ExtraBold"/>
            </a:endParaRPr>
          </a:p>
          <a:p>
            <a:pPr>
              <a:lnSpc>
                <a:spcPct val="100000"/>
              </a:lnSpc>
              <a:tabLst>
                <a:tab pos="0" algn="l"/>
              </a:tabLst>
            </a:pPr>
            <a:endParaRPr lang="en-GB" sz="2200" b="0" strike="noStrike" spc="-1" dirty="0">
              <a:latin typeface="Arial"/>
            </a:endParaRPr>
          </a:p>
          <a:p>
            <a:pPr>
              <a:lnSpc>
                <a:spcPct val="100000"/>
              </a:lnSpc>
              <a:tabLst>
                <a:tab pos="0" algn="l"/>
              </a:tabLst>
            </a:pPr>
            <a:r>
              <a:rPr lang="en-GB" sz="1600" b="0" strike="noStrike" spc="-1" dirty="0">
                <a:solidFill>
                  <a:srgbClr val="004B88"/>
                </a:solidFill>
                <a:latin typeface="Open Sans SemiBold"/>
                <a:ea typeface="Open Sans SemiBold"/>
              </a:rPr>
              <a:t>in savings to government and public services (fiscal benefits)</a:t>
            </a:r>
            <a:endParaRPr lang="en-GB" sz="1600" b="0" strike="noStrike" spc="-1" dirty="0">
              <a:latin typeface="Arial"/>
            </a:endParaRPr>
          </a:p>
          <a:p>
            <a:pPr>
              <a:lnSpc>
                <a:spcPct val="100000"/>
              </a:lnSpc>
              <a:tabLst>
                <a:tab pos="0" algn="l"/>
              </a:tabLst>
            </a:pPr>
            <a:endParaRPr lang="en-GB" sz="1800" b="0" strike="noStrike" spc="-1" dirty="0">
              <a:solidFill>
                <a:srgbClr val="004B88"/>
              </a:solidFill>
              <a:latin typeface="Open Sans ExtraBold"/>
              <a:ea typeface="Open Sans ExtraBold"/>
            </a:endParaRPr>
          </a:p>
          <a:p>
            <a:pPr>
              <a:lnSpc>
                <a:spcPct val="100000"/>
              </a:lnSpc>
              <a:tabLst>
                <a:tab pos="0" algn="l"/>
              </a:tabLst>
            </a:pPr>
            <a:r>
              <a:rPr lang="en-GB" sz="1800" b="0" strike="noStrike" spc="-1" dirty="0">
                <a:solidFill>
                  <a:srgbClr val="004B88"/>
                </a:solidFill>
                <a:latin typeface="Open Sans ExtraBold"/>
                <a:ea typeface="Open Sans ExtraBold"/>
              </a:rPr>
              <a:t>Total: </a:t>
            </a:r>
            <a:r>
              <a:rPr lang="en-GB" sz="1800" b="1" strike="noStrike" spc="-1" dirty="0">
                <a:solidFill>
                  <a:srgbClr val="004B88"/>
                </a:solidFill>
                <a:latin typeface="Open Sans ExtraBold"/>
                <a:ea typeface="Open Sans ExtraBold"/>
              </a:rPr>
              <a:t>£2</a:t>
            </a:r>
            <a:r>
              <a:rPr lang="en-GB" b="1" spc="-1" dirty="0">
                <a:solidFill>
                  <a:srgbClr val="004B88"/>
                </a:solidFill>
                <a:latin typeface="Open Sans ExtraBold"/>
                <a:ea typeface="Open Sans ExtraBold"/>
              </a:rPr>
              <a:t>,016,350</a:t>
            </a:r>
            <a:endParaRPr lang="en-GB" sz="1800" b="1" strike="noStrike" spc="-1" dirty="0">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TextShape 1"/>
          <p:cNvSpPr txBox="1"/>
          <p:nvPr/>
        </p:nvSpPr>
        <p:spPr>
          <a:xfrm>
            <a:off x="603360" y="444960"/>
            <a:ext cx="7905600" cy="612720"/>
          </a:xfrm>
          <a:prstGeom prst="rect">
            <a:avLst/>
          </a:prstGeom>
          <a:noFill/>
          <a:ln w="0">
            <a:noFill/>
          </a:ln>
        </p:spPr>
        <p:txBody>
          <a:bodyPr tIns="91440" bIns="91440">
            <a:noAutofit/>
          </a:bodyPr>
          <a:lstStyle/>
          <a:p>
            <a:pPr>
              <a:lnSpc>
                <a:spcPct val="100000"/>
              </a:lnSpc>
              <a:tabLst>
                <a:tab pos="0" algn="l"/>
              </a:tabLst>
            </a:pPr>
            <a:r>
              <a:rPr lang="en-GB" sz="3000" b="0" strike="noStrike" spc="-1">
                <a:solidFill>
                  <a:srgbClr val="004B88"/>
                </a:solidFill>
                <a:latin typeface="Open Sans ExtraBold"/>
                <a:ea typeface="Open Sans ExtraBold"/>
              </a:rPr>
              <a:t>How we calculate our financial value</a:t>
            </a:r>
            <a:endParaRPr lang="en-GB" sz="3000" b="0" strike="noStrike" spc="-1">
              <a:solidFill>
                <a:srgbClr val="000000"/>
              </a:solidFill>
              <a:latin typeface="Arial"/>
            </a:endParaRPr>
          </a:p>
        </p:txBody>
      </p:sp>
      <p:sp>
        <p:nvSpPr>
          <p:cNvPr id="359" name="TextShape 2"/>
          <p:cNvSpPr txBox="1"/>
          <p:nvPr/>
        </p:nvSpPr>
        <p:spPr>
          <a:xfrm>
            <a:off x="603360" y="1246680"/>
            <a:ext cx="3741120" cy="3416040"/>
          </a:xfrm>
          <a:prstGeom prst="rect">
            <a:avLst/>
          </a:prstGeom>
          <a:noFill/>
          <a:ln w="0">
            <a:noFill/>
          </a:ln>
        </p:spPr>
        <p:txBody>
          <a:bodyPr tIns="91440" bIns="91440">
            <a:noAutofit/>
          </a:bodyPr>
          <a:lstStyle/>
          <a:p>
            <a:pPr>
              <a:lnSpc>
                <a:spcPct val="100000"/>
              </a:lnSpc>
              <a:tabLst>
                <a:tab pos="0" algn="l"/>
              </a:tabLst>
            </a:pPr>
            <a:r>
              <a:rPr lang="en-GB" sz="1600" b="0" strike="noStrike" spc="-1">
                <a:solidFill>
                  <a:srgbClr val="004B88"/>
                </a:solidFill>
                <a:latin typeface="Open Sans"/>
                <a:ea typeface="Open Sans"/>
              </a:rPr>
              <a:t>It’s impossible to put a financial value on everything we do – but where we can, we have. </a:t>
            </a:r>
            <a:endParaRPr lang="en-GB" sz="1600" b="0" strike="noStrike" spc="-1">
              <a:solidFill>
                <a:srgbClr val="000000"/>
              </a:solidFill>
              <a:latin typeface="Arial"/>
            </a:endParaRPr>
          </a:p>
          <a:p>
            <a:pPr>
              <a:lnSpc>
                <a:spcPct val="100000"/>
              </a:lnSpc>
              <a:spcBef>
                <a:spcPts val="1001"/>
              </a:spcBef>
              <a:tabLst>
                <a:tab pos="0" algn="l"/>
              </a:tabLst>
            </a:pPr>
            <a:r>
              <a:rPr lang="en-GB" sz="1600" b="0" strike="noStrike" spc="-1">
                <a:solidFill>
                  <a:srgbClr val="004B88"/>
                </a:solidFill>
                <a:latin typeface="Open Sans"/>
                <a:ea typeface="Open Sans"/>
              </a:rPr>
              <a:t>We’ve used a </a:t>
            </a:r>
            <a:r>
              <a:rPr lang="en-GB" sz="1600" b="1" strike="noStrike" spc="-1">
                <a:solidFill>
                  <a:srgbClr val="004B88"/>
                </a:solidFill>
                <a:latin typeface="Open Sans"/>
                <a:ea typeface="Open Sans"/>
              </a:rPr>
              <a:t>Treasury-approved model to do this</a:t>
            </a:r>
            <a:r>
              <a:rPr lang="en-GB" sz="1600" b="0" strike="noStrike" spc="-1">
                <a:solidFill>
                  <a:srgbClr val="004B88"/>
                </a:solidFill>
                <a:latin typeface="Open Sans"/>
                <a:ea typeface="Open Sans"/>
              </a:rPr>
              <a:t>.</a:t>
            </a:r>
            <a:endParaRPr lang="en-GB" sz="1600" b="0" strike="noStrike" spc="-1">
              <a:solidFill>
                <a:srgbClr val="000000"/>
              </a:solidFill>
              <a:latin typeface="Arial"/>
            </a:endParaRPr>
          </a:p>
          <a:p>
            <a:pPr>
              <a:lnSpc>
                <a:spcPct val="100000"/>
              </a:lnSpc>
              <a:spcBef>
                <a:spcPts val="1001"/>
              </a:spcBef>
              <a:spcAft>
                <a:spcPts val="1001"/>
              </a:spcAft>
              <a:tabLst>
                <a:tab pos="0" algn="l"/>
              </a:tabLst>
            </a:pPr>
            <a:r>
              <a:rPr lang="en-GB" sz="1600" b="0" strike="noStrike" spc="-1">
                <a:solidFill>
                  <a:srgbClr val="004B88"/>
                </a:solidFill>
                <a:latin typeface="Open Sans"/>
                <a:ea typeface="Open Sans"/>
              </a:rPr>
              <a:t>From our robust management information, we’ve also separately considered the financial benefits to the people we help.</a:t>
            </a:r>
            <a:endParaRPr lang="en-GB" sz="1600" b="0" strike="noStrike" spc="-1">
              <a:solidFill>
                <a:srgbClr val="000000"/>
              </a:solidFill>
              <a:latin typeface="Arial"/>
            </a:endParaRPr>
          </a:p>
        </p:txBody>
      </p:sp>
      <p:sp>
        <p:nvSpPr>
          <p:cNvPr id="360" name="TextShape 3"/>
          <p:cNvSpPr txBox="1"/>
          <p:nvPr/>
        </p:nvSpPr>
        <p:spPr>
          <a:xfrm>
            <a:off x="4767840" y="1246680"/>
            <a:ext cx="3741120" cy="3367080"/>
          </a:xfrm>
          <a:prstGeom prst="rect">
            <a:avLst/>
          </a:prstGeom>
          <a:noFill/>
          <a:ln w="28440">
            <a:solidFill>
              <a:srgbClr val="004B88"/>
            </a:solidFill>
            <a:round/>
          </a:ln>
        </p:spPr>
        <p:txBody>
          <a:bodyPr tIns="180000" bIns="180000">
            <a:noAutofit/>
          </a:bodyPr>
          <a:lstStyle/>
          <a:p>
            <a:pPr marL="457200" indent="-329760">
              <a:lnSpc>
                <a:spcPct val="115000"/>
              </a:lnSpc>
              <a:buClr>
                <a:srgbClr val="004B88"/>
              </a:buClr>
              <a:buFont typeface="Open Sans SemiBold"/>
              <a:buChar char="●"/>
            </a:pPr>
            <a:r>
              <a:rPr lang="en-GB" sz="1600" b="0" strike="noStrike" spc="-1">
                <a:solidFill>
                  <a:srgbClr val="004B88"/>
                </a:solidFill>
                <a:latin typeface="Open Sans SemiBold"/>
                <a:ea typeface="Open Sans SemiBold"/>
              </a:rPr>
              <a:t>Keeping people in employment or helping them back to work</a:t>
            </a:r>
            <a:endParaRPr lang="en-GB" sz="1600" b="0" strike="noStrike" spc="-1">
              <a:solidFill>
                <a:srgbClr val="000000"/>
              </a:solidFill>
              <a:latin typeface="Arial"/>
            </a:endParaRPr>
          </a:p>
          <a:p>
            <a:pPr marL="457200" indent="-329760">
              <a:lnSpc>
                <a:spcPct val="115000"/>
              </a:lnSpc>
              <a:spcBef>
                <a:spcPts val="1001"/>
              </a:spcBef>
              <a:buClr>
                <a:srgbClr val="004B88"/>
              </a:buClr>
              <a:buFont typeface="Open Sans SemiBold"/>
              <a:buChar char="●"/>
            </a:pPr>
            <a:r>
              <a:rPr lang="en-GB" sz="1600" b="0" strike="noStrike" spc="-1">
                <a:solidFill>
                  <a:srgbClr val="004B88"/>
                </a:solidFill>
                <a:latin typeface="Open Sans SemiBold"/>
                <a:ea typeface="Open Sans SemiBold"/>
              </a:rPr>
              <a:t>Preventing housing evictions and statutory homelessness</a:t>
            </a:r>
            <a:endParaRPr lang="en-GB" sz="1600" b="0" strike="noStrike" spc="-1">
              <a:solidFill>
                <a:srgbClr val="000000"/>
              </a:solidFill>
              <a:latin typeface="Arial"/>
            </a:endParaRPr>
          </a:p>
          <a:p>
            <a:pPr marL="457200" indent="-329760">
              <a:lnSpc>
                <a:spcPct val="115000"/>
              </a:lnSpc>
              <a:spcBef>
                <a:spcPts val="1001"/>
              </a:spcBef>
              <a:buClr>
                <a:srgbClr val="004B88"/>
              </a:buClr>
              <a:buFont typeface="Open Sans SemiBold"/>
              <a:buChar char="●"/>
            </a:pPr>
            <a:r>
              <a:rPr lang="en-GB" sz="1600" b="0" strike="noStrike" spc="-1">
                <a:solidFill>
                  <a:srgbClr val="004B88"/>
                </a:solidFill>
                <a:latin typeface="Open Sans SemiBold"/>
                <a:ea typeface="Open Sans SemiBold"/>
              </a:rPr>
              <a:t>Reducing demand for mental health and GP services</a:t>
            </a:r>
            <a:endParaRPr lang="en-GB" sz="1600" b="0" strike="noStrike" spc="-1">
              <a:solidFill>
                <a:srgbClr val="000000"/>
              </a:solidFill>
              <a:latin typeface="Arial"/>
            </a:endParaRPr>
          </a:p>
          <a:p>
            <a:pPr marL="457200" indent="-329760">
              <a:lnSpc>
                <a:spcPct val="115000"/>
              </a:lnSpc>
              <a:spcBef>
                <a:spcPts val="1001"/>
              </a:spcBef>
              <a:buClr>
                <a:srgbClr val="004B88"/>
              </a:buClr>
              <a:buFont typeface="Open Sans SemiBold"/>
              <a:buChar char="●"/>
            </a:pPr>
            <a:r>
              <a:rPr lang="en-GB" sz="1600" b="0" strike="noStrike" spc="-1">
                <a:solidFill>
                  <a:srgbClr val="004B88"/>
                </a:solidFill>
                <a:latin typeface="Open Sans SemiBold"/>
                <a:ea typeface="Open Sans SemiBold"/>
              </a:rPr>
              <a:t>Improving mental wellbeing and positive functioning </a:t>
            </a:r>
            <a:endParaRPr lang="en-GB" sz="1600" b="0" strike="noStrike" spc="-1">
              <a:solidFill>
                <a:srgbClr val="000000"/>
              </a:solidFill>
              <a:latin typeface="Arial"/>
            </a:endParaRPr>
          </a:p>
          <a:p>
            <a:pPr marL="457200" indent="-329760">
              <a:lnSpc>
                <a:spcPct val="115000"/>
              </a:lnSpc>
              <a:spcBef>
                <a:spcPts val="1001"/>
              </a:spcBef>
              <a:spcAft>
                <a:spcPts val="1001"/>
              </a:spcAft>
              <a:buClr>
                <a:srgbClr val="004B88"/>
              </a:buClr>
              <a:buFont typeface="Open Sans SemiBold"/>
              <a:buChar char="●"/>
            </a:pPr>
            <a:r>
              <a:rPr lang="en-GB" sz="1600" b="0" strike="noStrike" spc="-1">
                <a:solidFill>
                  <a:srgbClr val="004B88"/>
                </a:solidFill>
                <a:latin typeface="Open Sans SemiBold"/>
                <a:ea typeface="Open Sans SemiBold"/>
              </a:rPr>
              <a:t>Improved family relationships</a:t>
            </a:r>
            <a:endParaRPr lang="en-GB" sz="1600" b="0" strike="noStrike" spc="-1">
              <a:solidFill>
                <a:srgbClr val="000000"/>
              </a:solidFill>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TextShape 1"/>
          <p:cNvSpPr txBox="1"/>
          <p:nvPr/>
        </p:nvSpPr>
        <p:spPr>
          <a:xfrm>
            <a:off x="603360" y="444960"/>
            <a:ext cx="7905600" cy="612720"/>
          </a:xfrm>
          <a:prstGeom prst="rect">
            <a:avLst/>
          </a:prstGeom>
          <a:noFill/>
          <a:ln w="0">
            <a:noFill/>
          </a:ln>
        </p:spPr>
        <p:txBody>
          <a:bodyPr tIns="91440" bIns="91440">
            <a:noAutofit/>
          </a:bodyPr>
          <a:lstStyle/>
          <a:p>
            <a:pPr>
              <a:lnSpc>
                <a:spcPct val="100000"/>
              </a:lnSpc>
              <a:tabLst>
                <a:tab pos="0" algn="l"/>
              </a:tabLst>
            </a:pPr>
            <a:r>
              <a:rPr lang="en-GB" sz="3000" b="0" strike="noStrike" spc="-1">
                <a:solidFill>
                  <a:srgbClr val="004B88"/>
                </a:solidFill>
                <a:latin typeface="Open Sans ExtraBold"/>
                <a:ea typeface="Open Sans ExtraBold"/>
              </a:rPr>
              <a:t>Our value to this community</a:t>
            </a:r>
            <a:endParaRPr lang="en-GB" sz="3000" b="0" strike="noStrike" spc="-1">
              <a:solidFill>
                <a:srgbClr val="000000"/>
              </a:solidFill>
              <a:latin typeface="Arial"/>
            </a:endParaRPr>
          </a:p>
        </p:txBody>
      </p:sp>
      <p:sp>
        <p:nvSpPr>
          <p:cNvPr id="362" name="TextShape 2"/>
          <p:cNvSpPr txBox="1"/>
          <p:nvPr/>
        </p:nvSpPr>
        <p:spPr>
          <a:xfrm>
            <a:off x="603360" y="1246680"/>
            <a:ext cx="3741120" cy="3416040"/>
          </a:xfrm>
          <a:prstGeom prst="rect">
            <a:avLst/>
          </a:prstGeom>
          <a:noFill/>
          <a:ln w="0">
            <a:noFill/>
          </a:ln>
        </p:spPr>
        <p:txBody>
          <a:bodyPr tIns="91440" bIns="91440">
            <a:noAutofit/>
          </a:bodyPr>
          <a:lstStyle/>
          <a:p>
            <a:pPr>
              <a:lnSpc>
                <a:spcPct val="100000"/>
              </a:lnSpc>
              <a:tabLst>
                <a:tab pos="0" algn="l"/>
              </a:tabLst>
            </a:pPr>
            <a:r>
              <a:rPr lang="en-GB" sz="1600" b="0" strike="noStrike" spc="-1" dirty="0">
                <a:solidFill>
                  <a:srgbClr val="004B88"/>
                </a:solidFill>
                <a:latin typeface="Open Sans"/>
                <a:ea typeface="Open Sans"/>
              </a:rPr>
              <a:t>Our savings to the public purse include: </a:t>
            </a:r>
            <a:endParaRPr lang="en-GB" sz="1600" b="0" strike="noStrike" spc="-1" dirty="0">
              <a:solidFill>
                <a:srgbClr val="000000"/>
              </a:solidFill>
              <a:latin typeface="Arial"/>
            </a:endParaRPr>
          </a:p>
          <a:p>
            <a:pPr marL="792000">
              <a:lnSpc>
                <a:spcPct val="100000"/>
              </a:lnSpc>
              <a:spcBef>
                <a:spcPts val="1001"/>
              </a:spcBef>
              <a:tabLst>
                <a:tab pos="0" algn="l"/>
              </a:tabLst>
            </a:pPr>
            <a:r>
              <a:rPr lang="en-GB" sz="2200" b="1" strike="noStrike" spc="-1" dirty="0">
                <a:solidFill>
                  <a:srgbClr val="004B88"/>
                </a:solidFill>
                <a:latin typeface="Open Sans ExtraBold"/>
                <a:ea typeface="Open Sans ExtraBold"/>
              </a:rPr>
              <a:t>£</a:t>
            </a:r>
            <a:r>
              <a:rPr lang="en-GB" sz="2200" b="1" spc="-1" dirty="0">
                <a:solidFill>
                  <a:srgbClr val="004B88"/>
                </a:solidFill>
                <a:latin typeface="Open Sans ExtraBold"/>
                <a:ea typeface="Open Sans ExtraBold"/>
              </a:rPr>
              <a:t>1,019,920</a:t>
            </a:r>
            <a:endParaRPr lang="en-GB" sz="2200" b="1" strike="noStrike" spc="-1" dirty="0">
              <a:solidFill>
                <a:srgbClr val="000000"/>
              </a:solidFill>
              <a:latin typeface="Arial"/>
            </a:endParaRPr>
          </a:p>
          <a:p>
            <a:pPr marL="792000">
              <a:lnSpc>
                <a:spcPct val="100000"/>
              </a:lnSpc>
              <a:tabLst>
                <a:tab pos="0" algn="l"/>
              </a:tabLst>
            </a:pPr>
            <a:r>
              <a:rPr lang="en-GB" sz="1600" b="0" strike="noStrike" spc="-1" dirty="0">
                <a:solidFill>
                  <a:srgbClr val="004B88"/>
                </a:solidFill>
                <a:latin typeface="Open Sans SemiBold"/>
                <a:ea typeface="Open Sans SemiBold"/>
              </a:rPr>
              <a:t>saved by local government, through reducing homelessness, housing evictions, keeping people in work and mental health and GP services. </a:t>
            </a:r>
            <a:endParaRPr lang="en-GB" sz="1600" b="0" strike="noStrike" spc="-1" dirty="0">
              <a:solidFill>
                <a:srgbClr val="000000"/>
              </a:solidFill>
              <a:latin typeface="Arial"/>
            </a:endParaRPr>
          </a:p>
          <a:p>
            <a:pPr>
              <a:lnSpc>
                <a:spcPct val="100000"/>
              </a:lnSpc>
              <a:spcBef>
                <a:spcPts val="1001"/>
              </a:spcBef>
              <a:tabLst>
                <a:tab pos="0" algn="l"/>
              </a:tabLst>
            </a:pPr>
            <a:r>
              <a:rPr lang="en-GB" sz="1600" b="0" strike="noStrike" spc="-1" dirty="0">
                <a:solidFill>
                  <a:srgbClr val="004B88"/>
                </a:solidFill>
                <a:latin typeface="Open Sans"/>
                <a:ea typeface="Open Sans"/>
              </a:rPr>
              <a:t>Maximising the income for those we help prevents more costly intervention. This helps reduce financial difficulty, promotes inclusion and benefits the economy.</a:t>
            </a:r>
            <a:endParaRPr lang="en-GB" sz="1600" b="0" strike="noStrike" spc="-1" dirty="0">
              <a:solidFill>
                <a:srgbClr val="000000"/>
              </a:solidFill>
              <a:latin typeface="Arial"/>
            </a:endParaRPr>
          </a:p>
        </p:txBody>
      </p:sp>
      <p:sp>
        <p:nvSpPr>
          <p:cNvPr id="363" name="TextShape 3"/>
          <p:cNvSpPr txBox="1"/>
          <p:nvPr/>
        </p:nvSpPr>
        <p:spPr>
          <a:xfrm>
            <a:off x="4767840" y="1246680"/>
            <a:ext cx="3741120" cy="3416040"/>
          </a:xfrm>
          <a:prstGeom prst="rect">
            <a:avLst/>
          </a:prstGeom>
          <a:noFill/>
          <a:ln w="0">
            <a:noFill/>
          </a:ln>
        </p:spPr>
        <p:txBody>
          <a:bodyPr tIns="91440" bIns="91440">
            <a:noAutofit/>
          </a:bodyPr>
          <a:lstStyle/>
          <a:p>
            <a:pPr>
              <a:lnSpc>
                <a:spcPct val="100000"/>
              </a:lnSpc>
              <a:tabLst>
                <a:tab pos="0" algn="l"/>
              </a:tabLst>
            </a:pPr>
            <a:r>
              <a:rPr lang="en-GB" sz="1600" b="0" strike="noStrike" spc="-1">
                <a:solidFill>
                  <a:srgbClr val="004B88"/>
                </a:solidFill>
                <a:latin typeface="Open Sans"/>
                <a:ea typeface="Open Sans"/>
              </a:rPr>
              <a:t>This is only one fraction of our true value. We also:</a:t>
            </a:r>
            <a:endParaRPr lang="en-GB" sz="1600" b="0" strike="noStrike" spc="-1">
              <a:solidFill>
                <a:srgbClr val="000000"/>
              </a:solidFill>
              <a:latin typeface="Arial"/>
            </a:endParaRPr>
          </a:p>
          <a:p>
            <a:pPr marL="457200" indent="-329760">
              <a:lnSpc>
                <a:spcPct val="100000"/>
              </a:lnSpc>
              <a:spcBef>
                <a:spcPts val="1001"/>
              </a:spcBef>
              <a:buClr>
                <a:srgbClr val="004B88"/>
              </a:buClr>
              <a:buFont typeface="Open Sans"/>
              <a:buChar char="●"/>
              <a:tabLst>
                <a:tab pos="0" algn="l"/>
              </a:tabLst>
            </a:pPr>
            <a:r>
              <a:rPr lang="en-GB" sz="1600" b="0" strike="noStrike" spc="-1">
                <a:solidFill>
                  <a:srgbClr val="004B88"/>
                </a:solidFill>
                <a:latin typeface="Open Sans"/>
                <a:ea typeface="Open Sans"/>
              </a:rPr>
              <a:t>help clients negotiate local processes, such as welfare reform changes</a:t>
            </a:r>
            <a:endParaRPr lang="en-GB" sz="1600" b="0" strike="noStrike" spc="-1">
              <a:solidFill>
                <a:srgbClr val="000000"/>
              </a:solidFill>
              <a:latin typeface="Arial"/>
            </a:endParaRPr>
          </a:p>
          <a:p>
            <a:pPr marL="457200" indent="-329760">
              <a:lnSpc>
                <a:spcPct val="100000"/>
              </a:lnSpc>
              <a:spcBef>
                <a:spcPts val="1001"/>
              </a:spcBef>
              <a:buClr>
                <a:srgbClr val="004B88"/>
              </a:buClr>
              <a:buFont typeface="Open Sans"/>
              <a:buChar char="●"/>
              <a:tabLst>
                <a:tab pos="0" algn="l"/>
              </a:tabLst>
            </a:pPr>
            <a:r>
              <a:rPr lang="en-GB" sz="1600" b="0" strike="noStrike" spc="-1">
                <a:solidFill>
                  <a:srgbClr val="004B88"/>
                </a:solidFill>
                <a:latin typeface="Open Sans"/>
                <a:ea typeface="Open Sans"/>
              </a:rPr>
              <a:t>help local authority rent and council tax arrears to be rescheduled, and reduce the associated administrative costs</a:t>
            </a:r>
            <a:endParaRPr lang="en-GB" sz="1600" b="0" strike="noStrike" spc="-1">
              <a:solidFill>
                <a:srgbClr val="000000"/>
              </a:solidFill>
              <a:latin typeface="Arial"/>
            </a:endParaRPr>
          </a:p>
        </p:txBody>
      </p:sp>
      <p:pic>
        <p:nvPicPr>
          <p:cNvPr id="364" name="Google Shape;188;p25"/>
          <p:cNvPicPr/>
          <p:nvPr/>
        </p:nvPicPr>
        <p:blipFill>
          <a:blip r:embed="rId3"/>
          <a:stretch/>
        </p:blipFill>
        <p:spPr>
          <a:xfrm>
            <a:off x="603360" y="1793984"/>
            <a:ext cx="719640" cy="719640"/>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1093" y="789708"/>
            <a:ext cx="2813094" cy="3553691"/>
          </a:xfrm>
          <a:prstGeom prst="rect">
            <a:avLst/>
          </a:prstGeom>
        </p:spPr>
      </p:pic>
      <p:sp>
        <p:nvSpPr>
          <p:cNvPr id="3" name="Rectangle 2"/>
          <p:cNvSpPr/>
          <p:nvPr/>
        </p:nvSpPr>
        <p:spPr>
          <a:xfrm>
            <a:off x="467591" y="434637"/>
            <a:ext cx="5539804" cy="4390946"/>
          </a:xfrm>
          <a:prstGeom prst="rect">
            <a:avLst/>
          </a:prstGeom>
        </p:spPr>
        <p:txBody>
          <a:bodyPr wrap="square">
            <a:spAutoFit/>
          </a:bodyPr>
          <a:lstStyle/>
          <a:p>
            <a:pPr>
              <a:lnSpc>
                <a:spcPct val="100000"/>
              </a:lnSpc>
              <a:tabLst>
                <a:tab pos="0" algn="l"/>
              </a:tabLst>
            </a:pPr>
            <a:r>
              <a:rPr lang="en-GB" sz="2800" b="1" spc="-1" dirty="0">
                <a:solidFill>
                  <a:srgbClr val="004B88"/>
                </a:solidFill>
                <a:latin typeface="Open Sans"/>
                <a:ea typeface="Open Sans"/>
              </a:rPr>
              <a:t>This is our volunteer Dave</a:t>
            </a:r>
          </a:p>
          <a:p>
            <a:pPr>
              <a:lnSpc>
                <a:spcPct val="100000"/>
              </a:lnSpc>
              <a:tabLst>
                <a:tab pos="0" algn="l"/>
              </a:tabLst>
            </a:pPr>
            <a:endParaRPr lang="en-GB" b="1" spc="-1" dirty="0">
              <a:solidFill>
                <a:srgbClr val="004B88"/>
              </a:solidFill>
              <a:latin typeface="Open Sans"/>
              <a:ea typeface="Open Sans"/>
            </a:endParaRPr>
          </a:p>
          <a:p>
            <a:pPr>
              <a:lnSpc>
                <a:spcPct val="100000"/>
              </a:lnSpc>
              <a:tabLst>
                <a:tab pos="0" algn="l"/>
              </a:tabLst>
            </a:pPr>
            <a:r>
              <a:rPr lang="en-GB" b="1" spc="-1" dirty="0">
                <a:solidFill>
                  <a:srgbClr val="004B88"/>
                </a:solidFill>
                <a:latin typeface="Open Sans"/>
                <a:ea typeface="Open Sans"/>
              </a:rPr>
              <a:t>The wider value of volunteering</a:t>
            </a:r>
            <a:endParaRPr lang="en-GB" spc="-1" dirty="0">
              <a:solidFill>
                <a:srgbClr val="000000"/>
              </a:solidFill>
            </a:endParaRPr>
          </a:p>
          <a:p>
            <a:pPr>
              <a:lnSpc>
                <a:spcPct val="100000"/>
              </a:lnSpc>
              <a:spcBef>
                <a:spcPts val="1599"/>
              </a:spcBef>
              <a:tabLst>
                <a:tab pos="0" algn="l"/>
              </a:tabLst>
            </a:pPr>
            <a:r>
              <a:rPr lang="en-GB" spc="-1" dirty="0">
                <a:solidFill>
                  <a:srgbClr val="004B88"/>
                </a:solidFill>
                <a:latin typeface="Open Sans"/>
                <a:ea typeface="Open Sans"/>
              </a:rPr>
              <a:t>People like Dave give their time, skills and experience to enable us to reach as many people as we do.</a:t>
            </a:r>
            <a:endParaRPr lang="en-GB" spc="-1" dirty="0">
              <a:solidFill>
                <a:srgbClr val="000000"/>
              </a:solidFill>
            </a:endParaRPr>
          </a:p>
          <a:p>
            <a:pPr>
              <a:lnSpc>
                <a:spcPct val="100000"/>
              </a:lnSpc>
              <a:spcBef>
                <a:spcPts val="1599"/>
              </a:spcBef>
              <a:tabLst>
                <a:tab pos="0" algn="l"/>
              </a:tabLst>
            </a:pPr>
            <a:r>
              <a:rPr lang="en-GB" spc="-1" dirty="0">
                <a:solidFill>
                  <a:srgbClr val="004B88"/>
                </a:solidFill>
                <a:latin typeface="Open Sans"/>
                <a:ea typeface="Open Sans"/>
              </a:rPr>
              <a:t>During the pandemic, we lost a lot of our volunteers, who preferred to be in the office. </a:t>
            </a:r>
          </a:p>
          <a:p>
            <a:pPr>
              <a:lnSpc>
                <a:spcPct val="100000"/>
              </a:lnSpc>
              <a:spcBef>
                <a:spcPts val="1599"/>
              </a:spcBef>
              <a:tabLst>
                <a:tab pos="0" algn="l"/>
              </a:tabLst>
            </a:pPr>
            <a:r>
              <a:rPr lang="en-GB" spc="-1" dirty="0">
                <a:solidFill>
                  <a:srgbClr val="004B88"/>
                </a:solidFill>
                <a:latin typeface="Open Sans"/>
              </a:rPr>
              <a:t>Dave and others continued to volunteer from home, supported by staff, providing a vital service</a:t>
            </a:r>
            <a:endParaRPr lang="en-GB" spc="-1" dirty="0">
              <a:solidFill>
                <a:srgbClr val="000000"/>
              </a:solidFill>
            </a:endParaRPr>
          </a:p>
          <a:p>
            <a:pPr>
              <a:lnSpc>
                <a:spcPct val="100000"/>
              </a:lnSpc>
              <a:spcBef>
                <a:spcPts val="1599"/>
              </a:spcBef>
              <a:spcAft>
                <a:spcPts val="1599"/>
              </a:spcAft>
              <a:tabLst>
                <a:tab pos="0" algn="l"/>
              </a:tabLst>
            </a:pPr>
            <a:r>
              <a:rPr lang="en-GB" spc="-1" dirty="0">
                <a:solidFill>
                  <a:srgbClr val="004B88"/>
                </a:solidFill>
                <a:latin typeface="Open Sans"/>
                <a:ea typeface="Open Sans"/>
              </a:rPr>
              <a:t>This year our trained volunteers gave up </a:t>
            </a:r>
            <a:r>
              <a:rPr lang="en-GB" b="1" spc="-1" dirty="0">
                <a:solidFill>
                  <a:srgbClr val="004B88"/>
                </a:solidFill>
                <a:latin typeface="Open Sans"/>
                <a:ea typeface="Open Sans"/>
              </a:rPr>
              <a:t>£240,354 </a:t>
            </a:r>
            <a:r>
              <a:rPr lang="en-GB" spc="-1" dirty="0">
                <a:solidFill>
                  <a:srgbClr val="004B88"/>
                </a:solidFill>
                <a:latin typeface="Open Sans"/>
                <a:ea typeface="Open Sans"/>
              </a:rPr>
              <a:t>worth of volunteering hours to help others.</a:t>
            </a:r>
            <a:endParaRPr lang="en-GB" spc="-1" dirty="0">
              <a:solidFill>
                <a:srgbClr val="000000"/>
              </a:solidFill>
            </a:endParaRPr>
          </a:p>
        </p:txBody>
      </p:sp>
    </p:spTree>
    <p:extLst>
      <p:ext uri="{BB962C8B-B14F-4D97-AF65-F5344CB8AC3E}">
        <p14:creationId xmlns:p14="http://schemas.microsoft.com/office/powerpoint/2010/main" val="2588328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CustomShape 1"/>
          <p:cNvSpPr/>
          <p:nvPr/>
        </p:nvSpPr>
        <p:spPr>
          <a:xfrm>
            <a:off x="6138360" y="2130120"/>
            <a:ext cx="2370240" cy="2520000"/>
          </a:xfrm>
          <a:prstGeom prst="rect">
            <a:avLst/>
          </a:prstGeom>
          <a:solidFill>
            <a:srgbClr val="FCBB69"/>
          </a:solidFill>
          <a:ln w="28440">
            <a:solidFill>
              <a:srgbClr val="FCBB69"/>
            </a:solidFill>
            <a:round/>
          </a:ln>
        </p:spPr>
        <p:style>
          <a:lnRef idx="0">
            <a:scrgbClr r="0" g="0" b="0"/>
          </a:lnRef>
          <a:fillRef idx="0">
            <a:scrgbClr r="0" g="0" b="0"/>
          </a:fillRef>
          <a:effectRef idx="0">
            <a:scrgbClr r="0" g="0" b="0"/>
          </a:effectRef>
          <a:fontRef idx="minor"/>
        </p:style>
        <p:txBody>
          <a:bodyPr lIns="180000" tIns="180000" rIns="180000" bIns="180000">
            <a:noAutofit/>
          </a:bodyPr>
          <a:lstStyle/>
          <a:p>
            <a:pPr>
              <a:lnSpc>
                <a:spcPct val="100000"/>
              </a:lnSpc>
              <a:spcAft>
                <a:spcPts val="1001"/>
              </a:spcAft>
              <a:tabLst>
                <a:tab pos="0" algn="l"/>
              </a:tabLst>
            </a:pPr>
            <a:r>
              <a:rPr lang="en-GB" sz="2000" b="1" spc="-1" dirty="0">
                <a:solidFill>
                  <a:srgbClr val="004B88"/>
                </a:solidFill>
                <a:latin typeface="Open Sans"/>
              </a:rPr>
              <a:t>988 </a:t>
            </a:r>
            <a:r>
              <a:rPr lang="en-GB" sz="2000" spc="-1" dirty="0">
                <a:solidFill>
                  <a:srgbClr val="004B88"/>
                </a:solidFill>
                <a:latin typeface="Open Sans"/>
              </a:rPr>
              <a:t>people were helped to get on top of their debts.</a:t>
            </a:r>
            <a:endParaRPr lang="en-GB" sz="2000" b="0" strike="noStrike" spc="-1" dirty="0">
              <a:latin typeface="Arial"/>
            </a:endParaRPr>
          </a:p>
        </p:txBody>
      </p:sp>
      <p:sp>
        <p:nvSpPr>
          <p:cNvPr id="376" name="CustomShape 2"/>
          <p:cNvSpPr/>
          <p:nvPr/>
        </p:nvSpPr>
        <p:spPr>
          <a:xfrm>
            <a:off x="3306726" y="2128501"/>
            <a:ext cx="2571696" cy="2520000"/>
          </a:xfrm>
          <a:prstGeom prst="rect">
            <a:avLst/>
          </a:prstGeom>
          <a:solidFill>
            <a:srgbClr val="FCBB69"/>
          </a:solidFill>
          <a:ln w="28440">
            <a:solidFill>
              <a:srgbClr val="FCBB69"/>
            </a:solidFill>
            <a:round/>
          </a:ln>
        </p:spPr>
        <p:style>
          <a:lnRef idx="0">
            <a:scrgbClr r="0" g="0" b="0"/>
          </a:lnRef>
          <a:fillRef idx="0">
            <a:scrgbClr r="0" g="0" b="0"/>
          </a:fillRef>
          <a:effectRef idx="0">
            <a:scrgbClr r="0" g="0" b="0"/>
          </a:effectRef>
          <a:fontRef idx="minor"/>
        </p:style>
        <p:txBody>
          <a:bodyPr lIns="180000" tIns="180000" rIns="180000" bIns="180000">
            <a:noAutofit/>
          </a:bodyPr>
          <a:lstStyle/>
          <a:p>
            <a:pPr>
              <a:lnSpc>
                <a:spcPct val="100000"/>
              </a:lnSpc>
              <a:spcAft>
                <a:spcPts val="1001"/>
              </a:spcAft>
              <a:tabLst>
                <a:tab pos="0" algn="l"/>
              </a:tabLst>
            </a:pPr>
            <a:r>
              <a:rPr lang="en-GB" sz="2000" b="1" spc="-1" dirty="0">
                <a:solidFill>
                  <a:srgbClr val="004B88"/>
                </a:solidFill>
                <a:latin typeface="Open Sans"/>
              </a:rPr>
              <a:t>869</a:t>
            </a:r>
            <a:r>
              <a:rPr lang="en-GB" sz="2000" spc="-1" dirty="0">
                <a:solidFill>
                  <a:srgbClr val="004B88"/>
                </a:solidFill>
                <a:latin typeface="Open Sans"/>
              </a:rPr>
              <a:t> unique clients accessed our energy advice.</a:t>
            </a:r>
            <a:endParaRPr lang="en-GB" sz="2000" b="1" strike="noStrike" spc="-1" dirty="0">
              <a:latin typeface="Arial"/>
            </a:endParaRPr>
          </a:p>
        </p:txBody>
      </p:sp>
      <p:sp>
        <p:nvSpPr>
          <p:cNvPr id="377" name="CustomShape 3"/>
          <p:cNvSpPr/>
          <p:nvPr/>
        </p:nvSpPr>
        <p:spPr>
          <a:xfrm>
            <a:off x="720000" y="2130120"/>
            <a:ext cx="2448502" cy="2520000"/>
          </a:xfrm>
          <a:prstGeom prst="rect">
            <a:avLst/>
          </a:prstGeom>
          <a:solidFill>
            <a:srgbClr val="FCBB69"/>
          </a:solidFill>
          <a:ln w="28440">
            <a:solidFill>
              <a:srgbClr val="FCBB69"/>
            </a:solidFill>
            <a:round/>
          </a:ln>
        </p:spPr>
        <p:style>
          <a:lnRef idx="0">
            <a:scrgbClr r="0" g="0" b="0"/>
          </a:lnRef>
          <a:fillRef idx="0">
            <a:scrgbClr r="0" g="0" b="0"/>
          </a:fillRef>
          <a:effectRef idx="0">
            <a:scrgbClr r="0" g="0" b="0"/>
          </a:effectRef>
          <a:fontRef idx="minor"/>
        </p:style>
        <p:txBody>
          <a:bodyPr lIns="180000" tIns="180000" rIns="180000" bIns="180000">
            <a:noAutofit/>
          </a:bodyPr>
          <a:lstStyle/>
          <a:p>
            <a:pPr>
              <a:lnSpc>
                <a:spcPct val="100000"/>
              </a:lnSpc>
              <a:spcAft>
                <a:spcPts val="1001"/>
              </a:spcAft>
              <a:tabLst>
                <a:tab pos="0" algn="l"/>
              </a:tabLst>
            </a:pPr>
            <a:r>
              <a:rPr lang="en-GB" sz="2000" b="1" strike="noStrike" spc="-1" dirty="0">
                <a:solidFill>
                  <a:srgbClr val="004B88"/>
                </a:solidFill>
                <a:latin typeface="Arial"/>
              </a:rPr>
              <a:t>787</a:t>
            </a:r>
            <a:r>
              <a:rPr lang="en-GB" sz="2000" strike="noStrike" spc="-1" dirty="0">
                <a:solidFill>
                  <a:srgbClr val="004B88"/>
                </a:solidFill>
                <a:latin typeface="Arial"/>
              </a:rPr>
              <a:t> people helped to claim Universal Credit. </a:t>
            </a:r>
            <a:endParaRPr lang="en-GB" sz="2000" b="1" strike="noStrike" spc="-1" dirty="0">
              <a:solidFill>
                <a:srgbClr val="004B88"/>
              </a:solidFill>
              <a:latin typeface="Arial"/>
            </a:endParaRPr>
          </a:p>
        </p:txBody>
      </p:sp>
      <p:sp>
        <p:nvSpPr>
          <p:cNvPr id="378" name="TextShape 4"/>
          <p:cNvSpPr txBox="1"/>
          <p:nvPr/>
        </p:nvSpPr>
        <p:spPr>
          <a:xfrm>
            <a:off x="612000" y="441000"/>
            <a:ext cx="7896960" cy="604440"/>
          </a:xfrm>
          <a:prstGeom prst="rect">
            <a:avLst/>
          </a:prstGeom>
          <a:noFill/>
          <a:ln w="0">
            <a:noFill/>
          </a:ln>
        </p:spPr>
        <p:txBody>
          <a:bodyPr tIns="91440" bIns="91440">
            <a:noAutofit/>
          </a:bodyPr>
          <a:lstStyle/>
          <a:p>
            <a:pPr>
              <a:lnSpc>
                <a:spcPct val="100000"/>
              </a:lnSpc>
              <a:tabLst>
                <a:tab pos="0" algn="l"/>
              </a:tabLst>
            </a:pPr>
            <a:r>
              <a:rPr lang="en-GB" sz="3000" b="0" strike="noStrike" spc="-1">
                <a:solidFill>
                  <a:srgbClr val="004B88"/>
                </a:solidFill>
                <a:latin typeface="Open Sans ExtraBold"/>
                <a:ea typeface="Open Sans ExtraBold"/>
              </a:rPr>
              <a:t>Local Delivery </a:t>
            </a:r>
            <a:endParaRPr lang="en-GB" sz="3000" b="0" strike="noStrike" spc="-1">
              <a:solidFill>
                <a:srgbClr val="000000"/>
              </a:solidFill>
              <a:latin typeface="Arial"/>
            </a:endParaRPr>
          </a:p>
        </p:txBody>
      </p:sp>
      <p:sp>
        <p:nvSpPr>
          <p:cNvPr id="379" name="TextShape 5"/>
          <p:cNvSpPr txBox="1"/>
          <p:nvPr/>
        </p:nvSpPr>
        <p:spPr>
          <a:xfrm>
            <a:off x="603360" y="1246680"/>
            <a:ext cx="7905600" cy="508320"/>
          </a:xfrm>
          <a:prstGeom prst="rect">
            <a:avLst/>
          </a:prstGeom>
          <a:noFill/>
          <a:ln w="0">
            <a:noFill/>
          </a:ln>
        </p:spPr>
        <p:txBody>
          <a:bodyPr tIns="91440" bIns="91440">
            <a:noAutofit/>
          </a:bodyPr>
          <a:lstStyle/>
          <a:p>
            <a:pPr>
              <a:lnSpc>
                <a:spcPct val="100000"/>
              </a:lnSpc>
              <a:spcAft>
                <a:spcPts val="1001"/>
              </a:spcAft>
              <a:tabLst>
                <a:tab pos="0" algn="l"/>
              </a:tabLst>
            </a:pPr>
            <a:r>
              <a:rPr lang="en-GB" sz="1600" spc="-1" dirty="0">
                <a:solidFill>
                  <a:srgbClr val="004B88"/>
                </a:solidFill>
                <a:latin typeface="Open Sans"/>
              </a:rPr>
              <a:t>At Citizens Advice Newcastle, we have specialist advice programmes, including our Help to Claim service, our energy advice service and debt advice service. </a:t>
            </a:r>
            <a:endParaRPr lang="en-GB" sz="1600" b="0" strike="noStrike" spc="-1" dirty="0">
              <a:solidFill>
                <a:srgbClr val="000000"/>
              </a:solidFill>
              <a:latin typeface="Arial"/>
            </a:endParaRPr>
          </a:p>
        </p:txBody>
      </p:sp>
      <p:pic>
        <p:nvPicPr>
          <p:cNvPr id="380" name="Google Shape;216;p28"/>
          <p:cNvPicPr/>
          <p:nvPr/>
        </p:nvPicPr>
        <p:blipFill>
          <a:blip r:embed="rId2"/>
          <a:stretch/>
        </p:blipFill>
        <p:spPr>
          <a:xfrm>
            <a:off x="4317119" y="3293390"/>
            <a:ext cx="595843" cy="986182"/>
          </a:xfrm>
          <a:prstGeom prst="rect">
            <a:avLst/>
          </a:prstGeom>
          <a:ln w="0">
            <a:noFill/>
          </a:ln>
        </p:spPr>
      </p:pic>
      <p:pic>
        <p:nvPicPr>
          <p:cNvPr id="382" name="Google Shape;218;p28"/>
          <p:cNvPicPr/>
          <p:nvPr/>
        </p:nvPicPr>
        <p:blipFill>
          <a:blip r:embed="rId3"/>
          <a:stretch/>
        </p:blipFill>
        <p:spPr>
          <a:xfrm>
            <a:off x="1242709" y="3226420"/>
            <a:ext cx="1040159" cy="1053152"/>
          </a:xfrm>
          <a:prstGeom prst="rect">
            <a:avLst/>
          </a:prstGeom>
          <a:ln w="0">
            <a:noFill/>
          </a:ln>
        </p:spPr>
      </p:pic>
      <p:pic>
        <p:nvPicPr>
          <p:cNvPr id="10" name="Google Shape;104;p17"/>
          <p:cNvPicPr/>
          <p:nvPr/>
        </p:nvPicPr>
        <p:blipFill>
          <a:blip r:embed="rId4"/>
          <a:stretch/>
        </p:blipFill>
        <p:spPr>
          <a:xfrm>
            <a:off x="7084426" y="3562505"/>
            <a:ext cx="478108" cy="717067"/>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TextShape 1"/>
          <p:cNvSpPr txBox="1"/>
          <p:nvPr/>
        </p:nvSpPr>
        <p:spPr>
          <a:xfrm>
            <a:off x="603360" y="1564920"/>
            <a:ext cx="3353760" cy="3096720"/>
          </a:xfrm>
          <a:prstGeom prst="rect">
            <a:avLst/>
          </a:prstGeom>
          <a:noFill/>
          <a:ln w="0">
            <a:noFill/>
          </a:ln>
        </p:spPr>
        <p:txBody>
          <a:bodyPr tIns="91440" bIns="91440">
            <a:noAutofit/>
          </a:bodyPr>
          <a:lstStyle/>
          <a:p>
            <a:pPr>
              <a:lnSpc>
                <a:spcPct val="100000"/>
              </a:lnSpc>
              <a:spcAft>
                <a:spcPts val="901"/>
              </a:spcAft>
              <a:tabLst>
                <a:tab pos="0" algn="l"/>
              </a:tabLst>
            </a:pPr>
            <a:r>
              <a:rPr lang="en-GB" sz="1500" spc="-1" dirty="0">
                <a:solidFill>
                  <a:srgbClr val="004B88"/>
                </a:solidFill>
                <a:latin typeface="Open Sans"/>
              </a:rPr>
              <a:t>Our Research and Campaigns work continues to grow, this year we’ve:</a:t>
            </a:r>
          </a:p>
          <a:p>
            <a:pPr marL="285750" indent="-285750">
              <a:lnSpc>
                <a:spcPct val="100000"/>
              </a:lnSpc>
              <a:spcAft>
                <a:spcPts val="901"/>
              </a:spcAft>
              <a:buFont typeface="Arial" panose="020B0604020202020204" pitchFamily="34" charset="0"/>
              <a:buChar char="•"/>
              <a:tabLst>
                <a:tab pos="0" algn="l"/>
              </a:tabLst>
            </a:pPr>
            <a:r>
              <a:rPr lang="en-GB" sz="1500" spc="-1" dirty="0">
                <a:solidFill>
                  <a:srgbClr val="004B88"/>
                </a:solidFill>
                <a:latin typeface="Open Sans"/>
              </a:rPr>
              <a:t>Won a national award from Citizens Advice for our campaign on Universal Credit.</a:t>
            </a:r>
          </a:p>
          <a:p>
            <a:pPr marL="285750" indent="-285750">
              <a:lnSpc>
                <a:spcPct val="100000"/>
              </a:lnSpc>
              <a:spcAft>
                <a:spcPts val="901"/>
              </a:spcAft>
              <a:buFont typeface="Arial" panose="020B0604020202020204" pitchFamily="34" charset="0"/>
              <a:buChar char="•"/>
              <a:tabLst>
                <a:tab pos="0" algn="l"/>
              </a:tabLst>
            </a:pPr>
            <a:r>
              <a:rPr lang="en-GB" sz="1500" spc="-1" dirty="0">
                <a:solidFill>
                  <a:srgbClr val="004B88"/>
                </a:solidFill>
                <a:latin typeface="Open Sans"/>
              </a:rPr>
              <a:t>Shared our insight with stakeholders, including central Government departments, working closely with them to improve their services</a:t>
            </a:r>
          </a:p>
          <a:p>
            <a:pPr marL="285750" indent="-285750">
              <a:lnSpc>
                <a:spcPct val="100000"/>
              </a:lnSpc>
              <a:spcAft>
                <a:spcPts val="901"/>
              </a:spcAft>
              <a:buFont typeface="Arial" panose="020B0604020202020204" pitchFamily="34" charset="0"/>
              <a:buChar char="•"/>
              <a:tabLst>
                <a:tab pos="0" algn="l"/>
              </a:tabLst>
            </a:pPr>
            <a:r>
              <a:rPr lang="en-GB" sz="1500" spc="-1" dirty="0">
                <a:solidFill>
                  <a:srgbClr val="004B88"/>
                </a:solidFill>
                <a:latin typeface="Open Sans"/>
              </a:rPr>
              <a:t>Led on regional research between local Citizens Advice offices. </a:t>
            </a:r>
          </a:p>
          <a:p>
            <a:pPr marL="285750" indent="-285750">
              <a:lnSpc>
                <a:spcPct val="100000"/>
              </a:lnSpc>
              <a:spcAft>
                <a:spcPts val="901"/>
              </a:spcAft>
              <a:buFont typeface="Arial" panose="020B0604020202020204" pitchFamily="34" charset="0"/>
              <a:buChar char="•"/>
              <a:tabLst>
                <a:tab pos="0" algn="l"/>
              </a:tabLst>
            </a:pPr>
            <a:endParaRPr lang="en-GB" sz="1400" spc="-1" dirty="0">
              <a:solidFill>
                <a:srgbClr val="004B88"/>
              </a:solidFill>
              <a:latin typeface="Open Sans"/>
            </a:endParaRPr>
          </a:p>
        </p:txBody>
      </p:sp>
      <p:sp>
        <p:nvSpPr>
          <p:cNvPr id="384" name="TextShape 2"/>
          <p:cNvSpPr txBox="1"/>
          <p:nvPr/>
        </p:nvSpPr>
        <p:spPr>
          <a:xfrm>
            <a:off x="603360" y="444960"/>
            <a:ext cx="3353760" cy="1119600"/>
          </a:xfrm>
          <a:prstGeom prst="rect">
            <a:avLst/>
          </a:prstGeom>
          <a:noFill/>
          <a:ln w="0">
            <a:noFill/>
          </a:ln>
        </p:spPr>
        <p:txBody>
          <a:bodyPr tIns="91440" bIns="91440">
            <a:noAutofit/>
          </a:bodyPr>
          <a:lstStyle/>
          <a:p>
            <a:pPr>
              <a:lnSpc>
                <a:spcPct val="100000"/>
              </a:lnSpc>
              <a:tabLst>
                <a:tab pos="0" algn="l"/>
              </a:tabLst>
            </a:pPr>
            <a:r>
              <a:rPr lang="en-GB" sz="3000" b="0" strike="noStrike" spc="-1">
                <a:solidFill>
                  <a:srgbClr val="004B88"/>
                </a:solidFill>
                <a:latin typeface="Open Sans ExtraBold"/>
                <a:ea typeface="Open Sans ExtraBold"/>
              </a:rPr>
              <a:t>Research and campaigns </a:t>
            </a:r>
            <a:endParaRPr lang="en-GB" sz="3000" b="0" strike="noStrike" spc="-1">
              <a:solidFill>
                <a:srgbClr val="000000"/>
              </a:solidFill>
              <a:latin typeface="Arial"/>
            </a:endParaRPr>
          </a:p>
        </p:txBody>
      </p:sp>
      <p:pic>
        <p:nvPicPr>
          <p:cNvPr id="385" name="Google Shape;225;p29"/>
          <p:cNvPicPr/>
          <p:nvPr/>
        </p:nvPicPr>
        <p:blipFill>
          <a:blip r:embed="rId2"/>
          <a:srcRect l="18198" b="28973"/>
          <a:stretch/>
        </p:blipFill>
        <p:spPr>
          <a:xfrm>
            <a:off x="4815720" y="1675440"/>
            <a:ext cx="4110120" cy="3467520"/>
          </a:xfrm>
          <a:prstGeom prst="rect">
            <a:avLst/>
          </a:prstGeom>
          <a:ln w="0">
            <a:noFill/>
          </a:ln>
        </p:spPr>
      </p:pic>
      <p:pic>
        <p:nvPicPr>
          <p:cNvPr id="42" name="Picture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1257" y="2161309"/>
            <a:ext cx="690996" cy="69099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TextShape 1"/>
          <p:cNvSpPr txBox="1"/>
          <p:nvPr/>
        </p:nvSpPr>
        <p:spPr>
          <a:xfrm>
            <a:off x="603360" y="444960"/>
            <a:ext cx="7905600" cy="612720"/>
          </a:xfrm>
          <a:prstGeom prst="rect">
            <a:avLst/>
          </a:prstGeom>
          <a:noFill/>
          <a:ln w="0">
            <a:noFill/>
          </a:ln>
        </p:spPr>
        <p:txBody>
          <a:bodyPr tIns="91440" bIns="91440">
            <a:noAutofit/>
          </a:bodyPr>
          <a:lstStyle/>
          <a:p>
            <a:pPr>
              <a:lnSpc>
                <a:spcPct val="100000"/>
              </a:lnSpc>
              <a:tabLst>
                <a:tab pos="0" algn="l"/>
              </a:tabLst>
            </a:pPr>
            <a:r>
              <a:rPr lang="en-GB" sz="3000" b="0" strike="noStrike" spc="-1">
                <a:solidFill>
                  <a:srgbClr val="004B88"/>
                </a:solidFill>
                <a:latin typeface="Open Sans ExtraBold"/>
                <a:ea typeface="Open Sans ExtraBold"/>
              </a:rPr>
              <a:t>Citizens Advice </a:t>
            </a:r>
            <a:r>
              <a:rPr lang="en-GB" sz="3000" spc="-1">
                <a:solidFill>
                  <a:srgbClr val="004B88"/>
                </a:solidFill>
                <a:latin typeface="Open Sans ExtraBold"/>
                <a:ea typeface="Open Sans ExtraBold"/>
              </a:rPr>
              <a:t>Newcastle -   providing free, confidential and independent advice to local people since 1939</a:t>
            </a:r>
            <a:endParaRPr lang="en-GB" sz="3000" b="0" strike="noStrike" spc="-1">
              <a:solidFill>
                <a:srgbClr val="000000"/>
              </a:solidFill>
              <a:latin typeface="Arial"/>
            </a:endParaRPr>
          </a:p>
        </p:txBody>
      </p:sp>
      <p:sp>
        <p:nvSpPr>
          <p:cNvPr id="387" name="TextShape 2"/>
          <p:cNvSpPr txBox="1"/>
          <p:nvPr/>
        </p:nvSpPr>
        <p:spPr>
          <a:xfrm>
            <a:off x="5390280" y="3783240"/>
            <a:ext cx="3194640" cy="1037880"/>
          </a:xfrm>
          <a:prstGeom prst="rect">
            <a:avLst/>
          </a:prstGeom>
          <a:noFill/>
          <a:ln w="0">
            <a:noFill/>
          </a:ln>
        </p:spPr>
        <p:txBody>
          <a:bodyPr tIns="91440" bIns="91440" anchor="b">
            <a:noAutofit/>
          </a:bodyPr>
          <a:lstStyle/>
          <a:p>
            <a:pPr algn="r">
              <a:lnSpc>
                <a:spcPct val="115000"/>
              </a:lnSpc>
              <a:tabLst>
                <a:tab pos="0" algn="l"/>
              </a:tabLst>
            </a:pPr>
            <a:r>
              <a:rPr lang="en-GB" sz="1800" b="0" strike="noStrike" spc="-1">
                <a:solidFill>
                  <a:schemeClr val="tx2"/>
                </a:solidFill>
                <a:latin typeface="Arial"/>
              </a:rPr>
              <a:t>Registered Charity Number 1135396</a:t>
            </a:r>
          </a:p>
        </p:txBody>
      </p:sp>
      <p:sp>
        <p:nvSpPr>
          <p:cNvPr id="388" name="TextShape 3"/>
          <p:cNvSpPr txBox="1"/>
          <p:nvPr/>
        </p:nvSpPr>
        <p:spPr>
          <a:xfrm>
            <a:off x="603360" y="1974272"/>
            <a:ext cx="7905600" cy="1619967"/>
          </a:xfrm>
          <a:prstGeom prst="rect">
            <a:avLst/>
          </a:prstGeom>
          <a:noFill/>
          <a:ln w="0">
            <a:noFill/>
          </a:ln>
        </p:spPr>
        <p:txBody>
          <a:bodyPr tIns="91440" bIns="91440">
            <a:noAutofit/>
          </a:bodyPr>
          <a:lstStyle/>
          <a:p>
            <a:pPr>
              <a:lnSpc>
                <a:spcPct val="115000"/>
              </a:lnSpc>
              <a:tabLst>
                <a:tab pos="0" algn="l"/>
              </a:tabLst>
            </a:pPr>
            <a:r>
              <a:rPr lang="en-GB" sz="2200" spc="-1">
                <a:solidFill>
                  <a:srgbClr val="004B88"/>
                </a:solidFill>
                <a:hlinkClick r:id="rId2"/>
              </a:rPr>
              <a:t>http://www.citizensadvice-newcastle.org.uk</a:t>
            </a:r>
            <a:endParaRPr lang="en-GB" sz="2200" spc="-1">
              <a:solidFill>
                <a:srgbClr val="004B88"/>
              </a:solidFill>
            </a:endParaRPr>
          </a:p>
          <a:p>
            <a:pPr>
              <a:lnSpc>
                <a:spcPct val="115000"/>
              </a:lnSpc>
              <a:tabLst>
                <a:tab pos="0" algn="l"/>
              </a:tabLst>
            </a:pPr>
            <a:endParaRPr lang="en-GB" sz="2200" b="0" strike="noStrike" spc="-1">
              <a:solidFill>
                <a:srgbClr val="004B88"/>
              </a:solidFill>
              <a:latin typeface="Arial"/>
            </a:endParaRPr>
          </a:p>
          <a:p>
            <a:pPr>
              <a:lnSpc>
                <a:spcPct val="115000"/>
              </a:lnSpc>
              <a:tabLst>
                <a:tab pos="0" algn="l"/>
              </a:tabLst>
            </a:pPr>
            <a:r>
              <a:rPr lang="en-GB" sz="2200" spc="-1">
                <a:solidFill>
                  <a:srgbClr val="004B88"/>
                </a:solidFill>
                <a:latin typeface="Arial"/>
              </a:rPr>
              <a:t>Advice Line: 0808 278 7823</a:t>
            </a:r>
          </a:p>
          <a:p>
            <a:pPr>
              <a:lnSpc>
                <a:spcPct val="115000"/>
              </a:lnSpc>
              <a:spcBef>
                <a:spcPts val="1001"/>
              </a:spcBef>
              <a:tabLst>
                <a:tab pos="0" algn="l"/>
              </a:tabLst>
            </a:pPr>
            <a:endParaRPr lang="en-GB" sz="2200" b="0" strike="noStrike" spc="-1">
              <a:solidFill>
                <a:srgbClr val="000000"/>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extShape 1"/>
          <p:cNvSpPr txBox="1"/>
          <p:nvPr/>
        </p:nvSpPr>
        <p:spPr>
          <a:xfrm>
            <a:off x="603360" y="444960"/>
            <a:ext cx="7905600" cy="612720"/>
          </a:xfrm>
          <a:prstGeom prst="rect">
            <a:avLst/>
          </a:prstGeom>
          <a:noFill/>
          <a:ln w="0">
            <a:noFill/>
          </a:ln>
        </p:spPr>
        <p:txBody>
          <a:bodyPr tIns="91440" bIns="91440">
            <a:noAutofit/>
          </a:bodyPr>
          <a:lstStyle/>
          <a:p>
            <a:pPr>
              <a:lnSpc>
                <a:spcPct val="100000"/>
              </a:lnSpc>
              <a:tabLst>
                <a:tab pos="0" algn="l"/>
              </a:tabLst>
            </a:pPr>
            <a:r>
              <a:rPr lang="en-GB" sz="3000" b="0" strike="noStrike" spc="-1">
                <a:solidFill>
                  <a:srgbClr val="004B88"/>
                </a:solidFill>
                <a:latin typeface="Open Sans ExtraBold"/>
                <a:ea typeface="Open Sans ExtraBold"/>
              </a:rPr>
              <a:t>We are Citizens Advice Newcastle</a:t>
            </a:r>
            <a:endParaRPr lang="en-GB" sz="3000" b="0" strike="noStrike" spc="-1">
              <a:solidFill>
                <a:srgbClr val="000000"/>
              </a:solidFill>
              <a:latin typeface="Arial"/>
            </a:endParaRPr>
          </a:p>
        </p:txBody>
      </p:sp>
      <p:sp>
        <p:nvSpPr>
          <p:cNvPr id="291" name="TextShape 2"/>
          <p:cNvSpPr txBox="1"/>
          <p:nvPr/>
        </p:nvSpPr>
        <p:spPr>
          <a:xfrm>
            <a:off x="603360" y="1246680"/>
            <a:ext cx="3741120" cy="3416040"/>
          </a:xfrm>
          <a:prstGeom prst="rect">
            <a:avLst/>
          </a:prstGeom>
          <a:noFill/>
          <a:ln w="0">
            <a:noFill/>
          </a:ln>
        </p:spPr>
        <p:txBody>
          <a:bodyPr tIns="91440" bIns="91440">
            <a:noAutofit/>
          </a:bodyPr>
          <a:lstStyle/>
          <a:p>
            <a:pPr>
              <a:lnSpc>
                <a:spcPct val="100000"/>
              </a:lnSpc>
              <a:tabLst>
                <a:tab pos="0" algn="l"/>
              </a:tabLst>
            </a:pPr>
            <a:r>
              <a:rPr lang="en-GB" sz="1600" b="0" strike="noStrike" spc="-1">
                <a:solidFill>
                  <a:srgbClr val="004B88"/>
                </a:solidFill>
                <a:latin typeface="Open Sans"/>
                <a:ea typeface="Open Sans"/>
              </a:rPr>
              <a:t>Every year thousands of people come to us for help solving their problems. </a:t>
            </a:r>
            <a:endParaRPr lang="en-GB" sz="1600" b="0" strike="noStrike" spc="-1">
              <a:solidFill>
                <a:srgbClr val="000000"/>
              </a:solidFill>
              <a:latin typeface="Arial"/>
            </a:endParaRPr>
          </a:p>
          <a:p>
            <a:pPr>
              <a:lnSpc>
                <a:spcPct val="100000"/>
              </a:lnSpc>
              <a:spcBef>
                <a:spcPts val="1001"/>
              </a:spcBef>
              <a:tabLst>
                <a:tab pos="0" algn="l"/>
              </a:tabLst>
            </a:pPr>
            <a:r>
              <a:rPr lang="en-GB" sz="1600" b="0" strike="noStrike" spc="-1">
                <a:solidFill>
                  <a:srgbClr val="004B88"/>
                </a:solidFill>
                <a:latin typeface="Open Sans"/>
                <a:ea typeface="Open Sans"/>
              </a:rPr>
              <a:t>This means we’re an important part of the community, with a credible understanding of local needs. </a:t>
            </a:r>
            <a:endParaRPr lang="en-GB" sz="1600" b="0" strike="noStrike" spc="-1">
              <a:solidFill>
                <a:srgbClr val="000000"/>
              </a:solidFill>
              <a:latin typeface="Arial"/>
            </a:endParaRPr>
          </a:p>
          <a:p>
            <a:pPr>
              <a:lnSpc>
                <a:spcPct val="100000"/>
              </a:lnSpc>
              <a:spcBef>
                <a:spcPts val="1001"/>
              </a:spcBef>
              <a:spcAft>
                <a:spcPts val="1001"/>
              </a:spcAft>
              <a:tabLst>
                <a:tab pos="0" algn="l"/>
              </a:tabLst>
            </a:pPr>
            <a:r>
              <a:rPr lang="en-GB" sz="1600" b="0" strike="noStrike" spc="-1">
                <a:solidFill>
                  <a:srgbClr val="004B88"/>
                </a:solidFill>
                <a:latin typeface="Open Sans"/>
                <a:ea typeface="Open Sans"/>
              </a:rPr>
              <a:t>We use this to tailor our services and help improve local policies and practices.</a:t>
            </a:r>
            <a:endParaRPr lang="en-GB" sz="1600" b="0" strike="noStrike" spc="-1">
              <a:solidFill>
                <a:srgbClr val="000000"/>
              </a:solidFill>
              <a:latin typeface="Arial"/>
            </a:endParaRPr>
          </a:p>
        </p:txBody>
      </p:sp>
      <p:sp>
        <p:nvSpPr>
          <p:cNvPr id="292" name="TextShape 3"/>
          <p:cNvSpPr txBox="1"/>
          <p:nvPr/>
        </p:nvSpPr>
        <p:spPr>
          <a:xfrm>
            <a:off x="4881240" y="2364058"/>
            <a:ext cx="3627720" cy="1341963"/>
          </a:xfrm>
          <a:prstGeom prst="rect">
            <a:avLst/>
          </a:prstGeom>
          <a:noFill/>
          <a:ln w="0">
            <a:noFill/>
          </a:ln>
        </p:spPr>
        <p:txBody>
          <a:bodyPr tIns="91440" bIns="91440">
            <a:noAutofit/>
          </a:bodyPr>
          <a:lstStyle/>
          <a:p>
            <a:pPr>
              <a:lnSpc>
                <a:spcPct val="100000"/>
              </a:lnSpc>
              <a:spcBef>
                <a:spcPts val="499"/>
              </a:spcBef>
              <a:tabLst>
                <a:tab pos="0" algn="l"/>
              </a:tabLst>
            </a:pPr>
            <a:r>
              <a:rPr lang="en-GB" sz="2200" b="1" strike="noStrike" spc="-1" dirty="0">
                <a:solidFill>
                  <a:srgbClr val="004B88"/>
                </a:solidFill>
                <a:latin typeface="Open Sans ExtraBold"/>
                <a:ea typeface="Open Sans ExtraBold"/>
              </a:rPr>
              <a:t>£225</a:t>
            </a:r>
            <a:r>
              <a:rPr lang="en-GB" sz="2200" b="1" spc="-1" dirty="0">
                <a:solidFill>
                  <a:srgbClr val="004B88"/>
                </a:solidFill>
                <a:latin typeface="Open Sans ExtraBold"/>
                <a:ea typeface="Open Sans ExtraBold"/>
              </a:rPr>
              <a:t>,500</a:t>
            </a:r>
            <a:endParaRPr lang="en-GB" sz="2200" b="1" strike="noStrike" spc="-1" dirty="0">
              <a:solidFill>
                <a:srgbClr val="004B88"/>
              </a:solidFill>
              <a:latin typeface="Open Sans ExtraBold"/>
              <a:ea typeface="Open Sans ExtraBold"/>
            </a:endParaRPr>
          </a:p>
          <a:p>
            <a:pPr>
              <a:lnSpc>
                <a:spcPct val="100000"/>
              </a:lnSpc>
              <a:spcBef>
                <a:spcPts val="499"/>
              </a:spcBef>
              <a:tabLst>
                <a:tab pos="0" algn="l"/>
              </a:tabLst>
            </a:pPr>
            <a:endParaRPr lang="en-GB" sz="2200" b="1" strike="noStrike" spc="-1" dirty="0">
              <a:solidFill>
                <a:srgbClr val="000000"/>
              </a:solidFill>
              <a:latin typeface="Arial"/>
            </a:endParaRPr>
          </a:p>
          <a:p>
            <a:pPr>
              <a:lnSpc>
                <a:spcPct val="100000"/>
              </a:lnSpc>
              <a:spcAft>
                <a:spcPts val="1001"/>
              </a:spcAft>
              <a:tabLst>
                <a:tab pos="0" algn="l"/>
              </a:tabLst>
            </a:pPr>
            <a:r>
              <a:rPr lang="en-GB" sz="1600" b="0" strike="noStrike" spc="-1" dirty="0">
                <a:solidFill>
                  <a:srgbClr val="004B88"/>
                </a:solidFill>
                <a:latin typeface="Open Sans SemiBold"/>
                <a:ea typeface="Open Sans SemiBold"/>
              </a:rPr>
              <a:t>saved by </a:t>
            </a:r>
            <a:r>
              <a:rPr lang="en-GB" sz="1600" spc="-1" dirty="0">
                <a:solidFill>
                  <a:srgbClr val="004B88"/>
                </a:solidFill>
                <a:latin typeface="Open Sans SemiBold"/>
                <a:ea typeface="Open Sans SemiBold"/>
              </a:rPr>
              <a:t>the Local Authority</a:t>
            </a:r>
            <a:r>
              <a:rPr lang="en-GB" sz="1600" b="0" strike="noStrike" spc="-1" dirty="0">
                <a:solidFill>
                  <a:srgbClr val="004B88"/>
                </a:solidFill>
                <a:latin typeface="Open Sans SemiBold"/>
                <a:ea typeface="Open Sans SemiBold"/>
              </a:rPr>
              <a:t>. </a:t>
            </a:r>
          </a:p>
          <a:p>
            <a:pPr>
              <a:lnSpc>
                <a:spcPct val="100000"/>
              </a:lnSpc>
              <a:spcAft>
                <a:spcPts val="1001"/>
              </a:spcAft>
              <a:tabLst>
                <a:tab pos="0" algn="l"/>
              </a:tabLst>
            </a:pPr>
            <a:r>
              <a:rPr lang="en-GB" sz="1600" b="0" strike="noStrike" spc="-1" dirty="0">
                <a:solidFill>
                  <a:srgbClr val="004B88"/>
                </a:solidFill>
                <a:latin typeface="Open Sans SemiBold"/>
                <a:ea typeface="Open Sans SemiBold"/>
              </a:rPr>
              <a:t>That’s </a:t>
            </a:r>
            <a:r>
              <a:rPr lang="en-GB" sz="1600" b="1" strike="noStrike" spc="-1" dirty="0">
                <a:solidFill>
                  <a:srgbClr val="004B88"/>
                </a:solidFill>
                <a:latin typeface="Open Sans SemiBold"/>
                <a:ea typeface="Open Sans SemiBold"/>
              </a:rPr>
              <a:t>£</a:t>
            </a:r>
            <a:r>
              <a:rPr lang="en-GB" sz="1600" b="1" spc="-1" dirty="0">
                <a:solidFill>
                  <a:srgbClr val="004B88"/>
                </a:solidFill>
                <a:latin typeface="Open Sans SemiBold"/>
                <a:ea typeface="Open Sans SemiBold"/>
              </a:rPr>
              <a:t>1.98</a:t>
            </a:r>
            <a:r>
              <a:rPr lang="en-GB" sz="1600" b="1" strike="noStrike" spc="-1" dirty="0">
                <a:solidFill>
                  <a:srgbClr val="004B88"/>
                </a:solidFill>
                <a:latin typeface="Open Sans SemiBold"/>
                <a:ea typeface="Open Sans SemiBold"/>
              </a:rPr>
              <a:t> for every £1 invested in our service.</a:t>
            </a:r>
            <a:endParaRPr lang="en-GB" sz="1600" b="1" strike="noStrike" spc="-1" dirty="0">
              <a:solidFill>
                <a:srgbClr val="000000"/>
              </a:solidFill>
              <a:latin typeface="Arial"/>
            </a:endParaRPr>
          </a:p>
        </p:txBody>
      </p:sp>
      <p:pic>
        <p:nvPicPr>
          <p:cNvPr id="293" name="Google Shape;73;p14"/>
          <p:cNvPicPr/>
          <p:nvPr/>
        </p:nvPicPr>
        <p:blipFill>
          <a:blip r:embed="rId3"/>
          <a:stretch/>
        </p:blipFill>
        <p:spPr>
          <a:xfrm>
            <a:off x="4980240" y="1325880"/>
            <a:ext cx="1093458" cy="963836"/>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BB69"/>
        </a:solidFill>
        <a:effectLst/>
      </p:bgPr>
    </p:bg>
    <p:spTree>
      <p:nvGrpSpPr>
        <p:cNvPr id="1" name=""/>
        <p:cNvGrpSpPr/>
        <p:nvPr/>
      </p:nvGrpSpPr>
      <p:grpSpPr>
        <a:xfrm>
          <a:off x="0" y="0"/>
          <a:ext cx="0" cy="0"/>
          <a:chOff x="0" y="0"/>
          <a:chExt cx="0" cy="0"/>
        </a:xfrm>
      </p:grpSpPr>
      <p:sp>
        <p:nvSpPr>
          <p:cNvPr id="294" name="TextShape 1"/>
          <p:cNvSpPr txBox="1"/>
          <p:nvPr/>
        </p:nvSpPr>
        <p:spPr>
          <a:xfrm>
            <a:off x="603360" y="444960"/>
            <a:ext cx="3353760" cy="1119600"/>
          </a:xfrm>
          <a:prstGeom prst="rect">
            <a:avLst/>
          </a:prstGeom>
          <a:noFill/>
          <a:ln w="0">
            <a:noFill/>
          </a:ln>
        </p:spPr>
        <p:txBody>
          <a:bodyPr tIns="91440" bIns="91440">
            <a:noAutofit/>
          </a:bodyPr>
          <a:lstStyle/>
          <a:p>
            <a:pPr>
              <a:lnSpc>
                <a:spcPct val="100000"/>
              </a:lnSpc>
              <a:tabLst>
                <a:tab pos="0" algn="l"/>
              </a:tabLst>
            </a:pPr>
            <a:r>
              <a:rPr lang="en-GB" sz="3000" b="0" strike="noStrike" spc="-1">
                <a:solidFill>
                  <a:srgbClr val="004B88"/>
                </a:solidFill>
                <a:latin typeface="Open Sans ExtraBold"/>
                <a:ea typeface="Open Sans ExtraBold"/>
              </a:rPr>
              <a:t>This is </a:t>
            </a:r>
            <a:r>
              <a:rPr lang="en-GB" sz="3000" spc="-1">
                <a:solidFill>
                  <a:srgbClr val="004B88"/>
                </a:solidFill>
                <a:latin typeface="Open Sans ExtraBold"/>
                <a:ea typeface="Open Sans ExtraBold"/>
              </a:rPr>
              <a:t>Anna</a:t>
            </a:r>
            <a:endParaRPr lang="en-GB" sz="3000" b="0" strike="noStrike" spc="-1">
              <a:solidFill>
                <a:srgbClr val="000000"/>
              </a:solidFill>
              <a:latin typeface="Arial"/>
            </a:endParaRPr>
          </a:p>
        </p:txBody>
      </p:sp>
      <p:sp>
        <p:nvSpPr>
          <p:cNvPr id="295" name="TextShape 2"/>
          <p:cNvSpPr txBox="1"/>
          <p:nvPr/>
        </p:nvSpPr>
        <p:spPr>
          <a:xfrm>
            <a:off x="603360" y="1245600"/>
            <a:ext cx="3353760" cy="3416040"/>
          </a:xfrm>
          <a:prstGeom prst="rect">
            <a:avLst/>
          </a:prstGeom>
          <a:noFill/>
          <a:ln w="0">
            <a:noFill/>
          </a:ln>
        </p:spPr>
        <p:txBody>
          <a:bodyPr tIns="91440" bIns="91440">
            <a:noAutofit/>
          </a:bodyPr>
          <a:lstStyle/>
          <a:p>
            <a:pPr>
              <a:lnSpc>
                <a:spcPct val="100000"/>
              </a:lnSpc>
              <a:tabLst>
                <a:tab pos="0" algn="l"/>
              </a:tabLst>
            </a:pPr>
            <a:r>
              <a:rPr lang="en-GB" sz="1600" spc="-1" dirty="0">
                <a:solidFill>
                  <a:srgbClr val="004B88"/>
                </a:solidFill>
                <a:latin typeface="Open Sans"/>
                <a:ea typeface="Open Sans"/>
              </a:rPr>
              <a:t>Anna</a:t>
            </a:r>
            <a:r>
              <a:rPr lang="en-GB" sz="1600" b="0" strike="noStrike" spc="-1" dirty="0">
                <a:solidFill>
                  <a:srgbClr val="004B88"/>
                </a:solidFill>
                <a:latin typeface="Open Sans"/>
                <a:ea typeface="Open Sans"/>
              </a:rPr>
              <a:t> is an example of just one of the people we helped. </a:t>
            </a:r>
            <a:endParaRPr lang="en-GB" sz="1600" b="0" strike="noStrike" spc="-1" dirty="0">
              <a:solidFill>
                <a:srgbClr val="000000"/>
              </a:solidFill>
              <a:latin typeface="Arial"/>
            </a:endParaRPr>
          </a:p>
          <a:p>
            <a:pPr>
              <a:lnSpc>
                <a:spcPct val="100000"/>
              </a:lnSpc>
              <a:spcBef>
                <a:spcPts val="1599"/>
              </a:spcBef>
              <a:tabLst>
                <a:tab pos="0" algn="l"/>
              </a:tabLst>
            </a:pPr>
            <a:r>
              <a:rPr lang="en-GB" sz="1600" b="0" strike="noStrike" spc="-1" dirty="0">
                <a:solidFill>
                  <a:srgbClr val="004B88"/>
                </a:solidFill>
                <a:latin typeface="Open Sans"/>
                <a:ea typeface="Open Sans"/>
              </a:rPr>
              <a:t>Last year, we </a:t>
            </a:r>
            <a:r>
              <a:rPr lang="en-GB" sz="1600" spc="-1" dirty="0">
                <a:solidFill>
                  <a:srgbClr val="004B88"/>
                </a:solidFill>
                <a:latin typeface="Open Sans"/>
                <a:ea typeface="Open Sans"/>
              </a:rPr>
              <a:t>helped </a:t>
            </a:r>
            <a:r>
              <a:rPr lang="en-GB" sz="1600" b="1" spc="-1" dirty="0">
                <a:solidFill>
                  <a:srgbClr val="004B88"/>
                </a:solidFill>
                <a:latin typeface="Open Sans"/>
                <a:ea typeface="Open Sans"/>
              </a:rPr>
              <a:t>7045 people</a:t>
            </a:r>
            <a:r>
              <a:rPr lang="en-GB" sz="1600" b="1" strike="noStrike" spc="-1" dirty="0">
                <a:solidFill>
                  <a:srgbClr val="004B88"/>
                </a:solidFill>
                <a:latin typeface="Open Sans"/>
                <a:ea typeface="Open Sans"/>
              </a:rPr>
              <a:t> </a:t>
            </a:r>
            <a:r>
              <a:rPr lang="en-GB" sz="1600" spc="-1" dirty="0">
                <a:solidFill>
                  <a:srgbClr val="004B88"/>
                </a:solidFill>
                <a:latin typeface="Open Sans"/>
                <a:ea typeface="Open Sans"/>
              </a:rPr>
              <a:t>with</a:t>
            </a:r>
            <a:r>
              <a:rPr lang="en-GB" sz="1600" b="0" strike="noStrike" spc="-1" dirty="0">
                <a:solidFill>
                  <a:srgbClr val="004B88"/>
                </a:solidFill>
                <a:latin typeface="Open Sans"/>
                <a:ea typeface="Open Sans"/>
              </a:rPr>
              <a:t> about </a:t>
            </a:r>
            <a:r>
              <a:rPr lang="en-GB" sz="1600" b="1" strike="noStrike" spc="-1" dirty="0">
                <a:solidFill>
                  <a:srgbClr val="004B88"/>
                </a:solidFill>
                <a:latin typeface="Open Sans"/>
                <a:ea typeface="Open Sans"/>
              </a:rPr>
              <a:t>18,000</a:t>
            </a:r>
            <a:r>
              <a:rPr lang="en-GB" sz="1600" b="0" strike="noStrike" spc="-1" dirty="0">
                <a:solidFill>
                  <a:srgbClr val="004B88"/>
                </a:solidFill>
                <a:latin typeface="Open Sans"/>
                <a:ea typeface="Open Sans"/>
              </a:rPr>
              <a:t> issues. </a:t>
            </a:r>
            <a:endParaRPr lang="en-GB" sz="1600" b="0" strike="noStrike" spc="-1" dirty="0">
              <a:solidFill>
                <a:srgbClr val="000000"/>
              </a:solidFill>
              <a:latin typeface="Arial"/>
            </a:endParaRPr>
          </a:p>
          <a:p>
            <a:pPr>
              <a:lnSpc>
                <a:spcPct val="100000"/>
              </a:lnSpc>
              <a:spcBef>
                <a:spcPts val="1599"/>
              </a:spcBef>
              <a:spcAft>
                <a:spcPts val="1599"/>
              </a:spcAft>
              <a:tabLst>
                <a:tab pos="0" algn="l"/>
              </a:tabLst>
            </a:pPr>
            <a:r>
              <a:rPr lang="en-GB" sz="1600" spc="-1" dirty="0">
                <a:solidFill>
                  <a:srgbClr val="004B88"/>
                </a:solidFill>
                <a:latin typeface="Open Sans"/>
                <a:ea typeface="Open Sans"/>
              </a:rPr>
              <a:t>Anna’s</a:t>
            </a:r>
            <a:r>
              <a:rPr lang="en-GB" sz="1600" b="0" strike="noStrike" spc="-1" dirty="0">
                <a:solidFill>
                  <a:srgbClr val="004B88"/>
                </a:solidFill>
                <a:latin typeface="Open Sans"/>
                <a:ea typeface="Open Sans"/>
              </a:rPr>
              <a:t> story shows how we help people solve their problems, and why this is important. </a:t>
            </a:r>
            <a:endParaRPr lang="en-GB" sz="1600" b="0" strike="noStrike" spc="-1" dirty="0">
              <a:solidFill>
                <a:srgbClr val="000000"/>
              </a:solidFill>
              <a:latin typeface="Arial"/>
            </a:endParaRPr>
          </a:p>
        </p:txBody>
      </p:sp>
      <p:sp>
        <p:nvSpPr>
          <p:cNvPr id="296" name="CustomShape 3"/>
          <p:cNvSpPr/>
          <p:nvPr/>
        </p:nvSpPr>
        <p:spPr>
          <a:xfrm rot="10800000">
            <a:off x="4780440" y="-17640"/>
            <a:ext cx="360" cy="5163480"/>
          </a:xfrm>
          <a:custGeom>
            <a:avLst/>
            <a:gdLst/>
            <a:ahLst/>
            <a:cxnLst/>
            <a:rect l="l" t="t" r="r" b="b"/>
            <a:pathLst>
              <a:path w="21600" h="21600">
                <a:moveTo>
                  <a:pt x="0" y="0"/>
                </a:moveTo>
                <a:lnTo>
                  <a:pt x="21600" y="21600"/>
                </a:lnTo>
              </a:path>
            </a:pathLst>
          </a:custGeom>
          <a:noFill/>
          <a:ln w="28440">
            <a:solidFill>
              <a:srgbClr val="004B88"/>
            </a:solidFill>
            <a:round/>
          </a:ln>
        </p:spPr>
        <p:style>
          <a:lnRef idx="0">
            <a:scrgbClr r="0" g="0" b="0"/>
          </a:lnRef>
          <a:fillRef idx="0">
            <a:scrgbClr r="0" g="0" b="0"/>
          </a:fillRef>
          <a:effectRef idx="0">
            <a:scrgbClr r="0" g="0" b="0"/>
          </a:effectRef>
          <a:fontRef idx="minor"/>
        </p:style>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392" y="694803"/>
            <a:ext cx="3373150" cy="33731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CustomShape 1"/>
          <p:cNvSpPr/>
          <p:nvPr/>
        </p:nvSpPr>
        <p:spPr>
          <a:xfrm>
            <a:off x="5145840" y="199655"/>
            <a:ext cx="3574440" cy="4091790"/>
          </a:xfrm>
          <a:prstGeom prst="rect">
            <a:avLst/>
          </a:prstGeom>
          <a:noFill/>
          <a:ln w="28440">
            <a:solidFill>
              <a:srgbClr val="004B88"/>
            </a:solidFill>
            <a:round/>
          </a:ln>
        </p:spPr>
        <p:style>
          <a:lnRef idx="0">
            <a:scrgbClr r="0" g="0" b="0"/>
          </a:lnRef>
          <a:fillRef idx="0">
            <a:scrgbClr r="0" g="0" b="0"/>
          </a:fillRef>
          <a:effectRef idx="0">
            <a:scrgbClr r="0" g="0" b="0"/>
          </a:effectRef>
          <a:fontRef idx="minor"/>
        </p:style>
        <p:txBody>
          <a:bodyPr lIns="180000" tIns="180000" rIns="180000" bIns="180000" anchor="ctr">
            <a:noAutofit/>
          </a:bodyPr>
          <a:lstStyle/>
          <a:p>
            <a:pPr>
              <a:lnSpc>
                <a:spcPct val="100000"/>
              </a:lnSpc>
              <a:spcBef>
                <a:spcPts val="1001"/>
              </a:spcBef>
              <a:tabLst>
                <a:tab pos="0" algn="l"/>
              </a:tabLst>
            </a:pPr>
            <a:r>
              <a:rPr lang="en-GB" sz="1600" spc="-1">
                <a:solidFill>
                  <a:srgbClr val="004B88"/>
                </a:solidFill>
                <a:latin typeface="Open Sans SemiBold"/>
                <a:ea typeface="Open Sans SemiBold"/>
              </a:rPr>
              <a:t>Anna</a:t>
            </a:r>
            <a:r>
              <a:rPr lang="en-GB" sz="1600" b="0" strike="noStrike" spc="-1">
                <a:solidFill>
                  <a:srgbClr val="004B88"/>
                </a:solidFill>
                <a:latin typeface="Open Sans SemiBold"/>
                <a:ea typeface="Open Sans SemiBold"/>
              </a:rPr>
              <a:t> was struggling – she was in a domestic abuse situation, and her ex-partner was piling up debts in her name,  fraudulently. </a:t>
            </a:r>
            <a:endParaRPr lang="en-GB" sz="1600" b="0" strike="noStrike" spc="-1">
              <a:latin typeface="Arial"/>
            </a:endParaRPr>
          </a:p>
          <a:p>
            <a:pPr>
              <a:lnSpc>
                <a:spcPct val="100000"/>
              </a:lnSpc>
              <a:spcBef>
                <a:spcPts val="1001"/>
              </a:spcBef>
              <a:tabLst>
                <a:tab pos="0" algn="l"/>
              </a:tabLst>
            </a:pPr>
            <a:r>
              <a:rPr lang="en-GB" sz="1600" b="0" strike="noStrike" spc="-1">
                <a:solidFill>
                  <a:srgbClr val="004B88"/>
                </a:solidFill>
                <a:latin typeface="Open Sans SemiBold"/>
                <a:ea typeface="Open Sans SemiBold"/>
              </a:rPr>
              <a:t>The threat of </a:t>
            </a:r>
            <a:r>
              <a:rPr lang="en-GB" sz="1600" spc="-1">
                <a:solidFill>
                  <a:srgbClr val="004B88"/>
                </a:solidFill>
                <a:latin typeface="Open Sans SemiBold"/>
                <a:ea typeface="Open Sans SemiBold"/>
              </a:rPr>
              <a:t>more domestic abuse and unmanageable debt </a:t>
            </a:r>
            <a:r>
              <a:rPr lang="en-GB" sz="1600" b="0" strike="noStrike" spc="-1">
                <a:solidFill>
                  <a:srgbClr val="004B88"/>
                </a:solidFill>
                <a:latin typeface="Open Sans SemiBold"/>
                <a:ea typeface="Open Sans SemiBold"/>
              </a:rPr>
              <a:t>was making her feel very anxious.</a:t>
            </a:r>
            <a:endParaRPr lang="en-GB" sz="1600" b="0" strike="noStrike" spc="-1">
              <a:latin typeface="Arial"/>
            </a:endParaRPr>
          </a:p>
          <a:p>
            <a:pPr>
              <a:lnSpc>
                <a:spcPct val="100000"/>
              </a:lnSpc>
              <a:spcBef>
                <a:spcPts val="1001"/>
              </a:spcBef>
              <a:spcAft>
                <a:spcPts val="1001"/>
              </a:spcAft>
              <a:tabLst>
                <a:tab pos="0" algn="l"/>
              </a:tabLst>
            </a:pPr>
            <a:r>
              <a:rPr lang="en-GB" sz="1600" b="0" strike="noStrike" spc="-1">
                <a:solidFill>
                  <a:srgbClr val="004B88"/>
                </a:solidFill>
                <a:latin typeface="Open Sans SemiBold"/>
                <a:ea typeface="Open Sans SemiBold"/>
              </a:rPr>
              <a:t>The strain was also aggravating an existing health condition. </a:t>
            </a:r>
            <a:endParaRPr lang="en-GB" sz="1600" b="0" strike="noStrike" spc="-1">
              <a:latin typeface="Arial"/>
            </a:endParaRPr>
          </a:p>
        </p:txBody>
      </p:sp>
      <p:sp>
        <p:nvSpPr>
          <p:cNvPr id="299" name="TextShape 2"/>
          <p:cNvSpPr txBox="1"/>
          <p:nvPr/>
        </p:nvSpPr>
        <p:spPr>
          <a:xfrm>
            <a:off x="603360" y="444960"/>
            <a:ext cx="3353760" cy="1119600"/>
          </a:xfrm>
          <a:prstGeom prst="rect">
            <a:avLst/>
          </a:prstGeom>
          <a:noFill/>
          <a:ln w="0">
            <a:noFill/>
          </a:ln>
        </p:spPr>
        <p:txBody>
          <a:bodyPr tIns="91440" bIns="91440">
            <a:noAutofit/>
          </a:bodyPr>
          <a:lstStyle/>
          <a:p>
            <a:pPr>
              <a:lnSpc>
                <a:spcPct val="100000"/>
              </a:lnSpc>
              <a:tabLst>
                <a:tab pos="0" algn="l"/>
              </a:tabLst>
            </a:pPr>
            <a:r>
              <a:rPr lang="en-GB" sz="3000" b="0" strike="noStrike" spc="-1">
                <a:solidFill>
                  <a:srgbClr val="004B88"/>
                </a:solidFill>
                <a:latin typeface="Open Sans ExtraBold"/>
                <a:ea typeface="Open Sans ExtraBold"/>
              </a:rPr>
              <a:t>What we do</a:t>
            </a:r>
            <a:endParaRPr lang="en-GB" sz="3000" b="0" strike="noStrike" spc="-1">
              <a:solidFill>
                <a:srgbClr val="000000"/>
              </a:solidFill>
              <a:latin typeface="Arial"/>
            </a:endParaRPr>
          </a:p>
        </p:txBody>
      </p:sp>
      <p:sp>
        <p:nvSpPr>
          <p:cNvPr id="300" name="TextShape 3"/>
          <p:cNvSpPr txBox="1"/>
          <p:nvPr/>
        </p:nvSpPr>
        <p:spPr>
          <a:xfrm>
            <a:off x="603360" y="1245600"/>
            <a:ext cx="3353760" cy="3416040"/>
          </a:xfrm>
          <a:prstGeom prst="rect">
            <a:avLst/>
          </a:prstGeom>
          <a:noFill/>
          <a:ln w="0">
            <a:noFill/>
          </a:ln>
        </p:spPr>
        <p:txBody>
          <a:bodyPr tIns="91440" bIns="91440">
            <a:noAutofit/>
          </a:bodyPr>
          <a:lstStyle/>
          <a:p>
            <a:pPr>
              <a:lnSpc>
                <a:spcPct val="100000"/>
              </a:lnSpc>
              <a:tabLst>
                <a:tab pos="0" algn="l"/>
              </a:tabLst>
            </a:pPr>
            <a:r>
              <a:rPr lang="en-GB" sz="1600" b="0" strike="noStrike" spc="-1">
                <a:solidFill>
                  <a:srgbClr val="004B88"/>
                </a:solidFill>
                <a:latin typeface="Open Sans"/>
                <a:ea typeface="Open Sans"/>
              </a:rPr>
              <a:t>We help people with a range of problems including issues with housing, debt, benefits, employment, </a:t>
            </a:r>
            <a:r>
              <a:rPr lang="en-GB" sz="1600" spc="-1">
                <a:solidFill>
                  <a:srgbClr val="004B88"/>
                </a:solidFill>
                <a:latin typeface="Open Sans"/>
                <a:ea typeface="Open Sans"/>
              </a:rPr>
              <a:t>home energy</a:t>
            </a:r>
            <a:r>
              <a:rPr lang="en-GB" sz="1600" b="0" strike="noStrike" spc="-1">
                <a:solidFill>
                  <a:srgbClr val="004B88"/>
                </a:solidFill>
                <a:latin typeface="Open Sans"/>
                <a:ea typeface="Open Sans"/>
              </a:rPr>
              <a:t> and consumer rights.</a:t>
            </a:r>
            <a:endParaRPr lang="en-GB" sz="1600" b="0" strike="noStrike" spc="-1">
              <a:solidFill>
                <a:srgbClr val="000000"/>
              </a:solidFill>
              <a:latin typeface="Arial"/>
            </a:endParaRPr>
          </a:p>
          <a:p>
            <a:pPr>
              <a:lnSpc>
                <a:spcPct val="100000"/>
              </a:lnSpc>
              <a:spcBef>
                <a:spcPts val="1599"/>
              </a:spcBef>
              <a:spcAft>
                <a:spcPts val="1599"/>
              </a:spcAft>
              <a:tabLst>
                <a:tab pos="0" algn="l"/>
              </a:tabLst>
            </a:pPr>
            <a:r>
              <a:rPr lang="en-GB" sz="1600" b="0" strike="noStrike" spc="-1">
                <a:solidFill>
                  <a:srgbClr val="004B88"/>
                </a:solidFill>
                <a:latin typeface="Open Sans"/>
                <a:ea typeface="Open Sans"/>
              </a:rPr>
              <a:t>Sometimes people have more than one issue they need help with.</a:t>
            </a:r>
            <a:endParaRPr lang="en-GB" sz="1600" b="0" strike="noStrike" spc="-1">
              <a:solidFill>
                <a:srgbClr val="000000"/>
              </a:solidFill>
              <a:latin typeface="Arial"/>
            </a:endParaRPr>
          </a:p>
        </p:txBody>
      </p:sp>
      <p:pic>
        <p:nvPicPr>
          <p:cNvPr id="301" name="Google Shape;89;p16"/>
          <p:cNvPicPr/>
          <p:nvPr/>
        </p:nvPicPr>
        <p:blipFill>
          <a:blip r:embed="rId3"/>
          <a:stretch/>
        </p:blipFill>
        <p:spPr>
          <a:xfrm>
            <a:off x="3462119" y="471360"/>
            <a:ext cx="604440" cy="539640"/>
          </a:xfrm>
          <a:prstGeom prst="rect">
            <a:avLst/>
          </a:prstGeom>
          <a:ln w="0">
            <a:noFill/>
          </a:ln>
        </p:spPr>
      </p:pic>
      <p:sp>
        <p:nvSpPr>
          <p:cNvPr id="302" name="CustomShape 4"/>
          <p:cNvSpPr/>
          <p:nvPr/>
        </p:nvSpPr>
        <p:spPr>
          <a:xfrm rot="10800000">
            <a:off x="4780440" y="-17640"/>
            <a:ext cx="360" cy="5163480"/>
          </a:xfrm>
          <a:custGeom>
            <a:avLst/>
            <a:gdLst/>
            <a:ahLst/>
            <a:cxnLst/>
            <a:rect l="l" t="t" r="r" b="b"/>
            <a:pathLst>
              <a:path w="21600" h="21600">
                <a:moveTo>
                  <a:pt x="0" y="0"/>
                </a:moveTo>
                <a:lnTo>
                  <a:pt x="21600" y="21600"/>
                </a:lnTo>
              </a:path>
            </a:pathLst>
          </a:custGeom>
          <a:noFill/>
          <a:ln w="28440">
            <a:solidFill>
              <a:srgbClr val="004B88"/>
            </a:solidFill>
            <a:round/>
          </a:ln>
        </p:spPr>
        <p:style>
          <a:lnRef idx="0">
            <a:scrgbClr r="0" g="0" b="0"/>
          </a:lnRef>
          <a:fillRef idx="0">
            <a:scrgbClr r="0" g="0" b="0"/>
          </a:fillRef>
          <a:effectRef idx="0">
            <a:scrgbClr r="0" g="0" b="0"/>
          </a:effectRef>
          <a:fontRef idx="minor"/>
        </p:style>
      </p:sp>
      <p:sp>
        <p:nvSpPr>
          <p:cNvPr id="303" name="CustomShape 5"/>
          <p:cNvSpPr/>
          <p:nvPr/>
        </p:nvSpPr>
        <p:spPr>
          <a:xfrm rot="10800000" flipH="1">
            <a:off x="4781520" y="2566440"/>
            <a:ext cx="359640" cy="360"/>
          </a:xfrm>
          <a:custGeom>
            <a:avLst/>
            <a:gdLst/>
            <a:ahLst/>
            <a:cxnLst/>
            <a:rect l="l" t="t" r="r" b="b"/>
            <a:pathLst>
              <a:path w="21600" h="21600">
                <a:moveTo>
                  <a:pt x="0" y="0"/>
                </a:moveTo>
                <a:lnTo>
                  <a:pt x="21600" y="21600"/>
                </a:lnTo>
              </a:path>
            </a:pathLst>
          </a:custGeom>
          <a:noFill/>
          <a:ln w="28440">
            <a:solidFill>
              <a:srgbClr val="004B88"/>
            </a:solidFill>
            <a:round/>
          </a:ln>
        </p:spPr>
        <p:style>
          <a:lnRef idx="0">
            <a:scrgbClr r="0" g="0" b="0"/>
          </a:lnRef>
          <a:fillRef idx="0">
            <a:scrgbClr r="0" g="0" b="0"/>
          </a:fillRef>
          <a:effectRef idx="0">
            <a:scrgbClr r="0" g="0" b="0"/>
          </a:effectRef>
          <a:fontRef idx="minor"/>
        </p:style>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TextShape 1"/>
          <p:cNvSpPr txBox="1"/>
          <p:nvPr/>
        </p:nvSpPr>
        <p:spPr>
          <a:xfrm>
            <a:off x="603360" y="444960"/>
            <a:ext cx="2706840" cy="1119600"/>
          </a:xfrm>
          <a:prstGeom prst="rect">
            <a:avLst/>
          </a:prstGeom>
          <a:noFill/>
          <a:ln w="0">
            <a:noFill/>
          </a:ln>
        </p:spPr>
        <p:txBody>
          <a:bodyPr tIns="91440" bIns="91440">
            <a:noAutofit/>
          </a:bodyPr>
          <a:lstStyle/>
          <a:p>
            <a:pPr>
              <a:lnSpc>
                <a:spcPct val="100000"/>
              </a:lnSpc>
              <a:tabLst>
                <a:tab pos="0" algn="l"/>
              </a:tabLst>
            </a:pPr>
            <a:r>
              <a:rPr lang="en-GB" sz="3000" b="0" strike="noStrike" spc="-1">
                <a:solidFill>
                  <a:srgbClr val="004B88"/>
                </a:solidFill>
                <a:latin typeface="Open Sans ExtraBold"/>
                <a:ea typeface="Open Sans ExtraBold"/>
              </a:rPr>
              <a:t>How we help</a:t>
            </a:r>
            <a:endParaRPr lang="en-GB" sz="3000" b="0" strike="noStrike" spc="-1">
              <a:solidFill>
                <a:srgbClr val="000000"/>
              </a:solidFill>
              <a:latin typeface="Arial"/>
            </a:endParaRPr>
          </a:p>
        </p:txBody>
      </p:sp>
      <p:sp>
        <p:nvSpPr>
          <p:cNvPr id="305" name="TextShape 2"/>
          <p:cNvSpPr txBox="1"/>
          <p:nvPr/>
        </p:nvSpPr>
        <p:spPr>
          <a:xfrm>
            <a:off x="603360" y="1132609"/>
            <a:ext cx="3353760" cy="3927764"/>
          </a:xfrm>
          <a:prstGeom prst="rect">
            <a:avLst/>
          </a:prstGeom>
          <a:noFill/>
          <a:ln w="0">
            <a:noFill/>
          </a:ln>
        </p:spPr>
        <p:txBody>
          <a:bodyPr lIns="90000" tIns="91440" bIns="91440">
            <a:noAutofit/>
          </a:bodyPr>
          <a:lstStyle/>
          <a:p>
            <a:pPr>
              <a:lnSpc>
                <a:spcPct val="100000"/>
              </a:lnSpc>
              <a:tabLst>
                <a:tab pos="0" algn="l"/>
              </a:tabLst>
            </a:pPr>
            <a:r>
              <a:rPr lang="en-GB" sz="1600" b="0" strike="noStrike" spc="-1" dirty="0">
                <a:solidFill>
                  <a:srgbClr val="004B88"/>
                </a:solidFill>
                <a:latin typeface="Open Sans"/>
                <a:ea typeface="Open Sans"/>
              </a:rPr>
              <a:t>In the last year, people accessed us in different ways: </a:t>
            </a:r>
            <a:endParaRPr lang="en-GB" sz="1600" b="0" strike="noStrike" spc="-1" dirty="0">
              <a:solidFill>
                <a:srgbClr val="000000"/>
              </a:solidFill>
              <a:latin typeface="Arial"/>
            </a:endParaRPr>
          </a:p>
          <a:p>
            <a:pPr marL="720000">
              <a:lnSpc>
                <a:spcPct val="100000"/>
              </a:lnSpc>
              <a:spcBef>
                <a:spcPts val="1001"/>
              </a:spcBef>
              <a:tabLst>
                <a:tab pos="0" algn="l"/>
              </a:tabLst>
            </a:pPr>
            <a:r>
              <a:rPr lang="en-GB" sz="2200" b="1" spc="-1" dirty="0">
                <a:solidFill>
                  <a:srgbClr val="004B88"/>
                </a:solidFill>
                <a:latin typeface="Open Sans ExtraBold"/>
                <a:ea typeface="Open Sans ExtraBold"/>
              </a:rPr>
              <a:t>  </a:t>
            </a:r>
            <a:r>
              <a:rPr lang="en-GB" sz="2200" b="1" spc="-1" dirty="0">
                <a:solidFill>
                  <a:srgbClr val="004B88"/>
                </a:solidFill>
                <a:latin typeface="Open Sans" panose="020B0606030504020204" pitchFamily="34" charset="0"/>
                <a:ea typeface="Open Sans" panose="020B0606030504020204" pitchFamily="34" charset="0"/>
                <a:cs typeface="Open Sans" panose="020B0606030504020204" pitchFamily="34" charset="0"/>
              </a:rPr>
              <a:t>43</a:t>
            </a:r>
            <a:r>
              <a:rPr lang="en-GB" sz="2200" b="1" strike="noStrike" spc="-1" dirty="0">
                <a:solidFill>
                  <a:srgbClr val="004B88"/>
                </a:solidFill>
                <a:latin typeface="Open Sans" panose="020B0606030504020204" pitchFamily="34" charset="0"/>
                <a:ea typeface="Open Sans" panose="020B0606030504020204" pitchFamily="34" charset="0"/>
                <a:cs typeface="Open Sans" panose="020B0606030504020204" pitchFamily="34" charset="0"/>
              </a:rPr>
              <a:t>%  </a:t>
            </a:r>
            <a:r>
              <a:rPr lang="en-GB" sz="1600" strike="noStrike" spc="-1" dirty="0">
                <a:solidFill>
                  <a:srgbClr val="004B88"/>
                </a:solidFill>
                <a:latin typeface="Open Sans"/>
                <a:ea typeface="Open Sans ExtraBold"/>
              </a:rPr>
              <a:t>by phone</a:t>
            </a:r>
          </a:p>
          <a:p>
            <a:pPr marL="720000">
              <a:lnSpc>
                <a:spcPct val="100000"/>
              </a:lnSpc>
              <a:spcBef>
                <a:spcPts val="1001"/>
              </a:spcBef>
              <a:tabLst>
                <a:tab pos="0" algn="l"/>
              </a:tabLst>
            </a:pPr>
            <a:r>
              <a:rPr lang="en-GB" sz="2200" b="1" spc="-1" dirty="0">
                <a:solidFill>
                  <a:srgbClr val="004B88"/>
                </a:solidFill>
                <a:latin typeface="Open Sans ExtraBold"/>
                <a:ea typeface="Open Sans ExtraBold"/>
              </a:rPr>
              <a:t>  </a:t>
            </a:r>
            <a:r>
              <a:rPr lang="en-GB" sz="2200" b="1" spc="-1" dirty="0">
                <a:solidFill>
                  <a:srgbClr val="004B88"/>
                </a:solidFill>
                <a:latin typeface="Open Sans" panose="020B0606030504020204" pitchFamily="34" charset="0"/>
                <a:ea typeface="Open Sans" panose="020B0606030504020204" pitchFamily="34" charset="0"/>
                <a:cs typeface="Open Sans" panose="020B0606030504020204" pitchFamily="34" charset="0"/>
              </a:rPr>
              <a:t>39</a:t>
            </a:r>
            <a:r>
              <a:rPr lang="en-GB" sz="2200" b="1" strike="noStrike" spc="-1" dirty="0">
                <a:solidFill>
                  <a:srgbClr val="004B88"/>
                </a:solidFill>
                <a:latin typeface="Open Sans" panose="020B0606030504020204" pitchFamily="34" charset="0"/>
                <a:ea typeface="Open Sans" panose="020B0606030504020204" pitchFamily="34" charset="0"/>
                <a:cs typeface="Open Sans" panose="020B0606030504020204" pitchFamily="34" charset="0"/>
              </a:rPr>
              <a:t>%  </a:t>
            </a:r>
            <a:r>
              <a:rPr lang="en-GB" sz="1600" b="0" strike="noStrike" spc="-1" dirty="0">
                <a:solidFill>
                  <a:srgbClr val="004B88"/>
                </a:solidFill>
                <a:latin typeface="Open Sans" panose="020B0606030504020204" pitchFamily="34" charset="0"/>
                <a:ea typeface="Open Sans" panose="020B0606030504020204" pitchFamily="34" charset="0"/>
                <a:cs typeface="Open Sans" panose="020B0606030504020204" pitchFamily="34" charset="0"/>
              </a:rPr>
              <a:t>by e-mail</a:t>
            </a:r>
          </a:p>
          <a:p>
            <a:pPr marL="720000">
              <a:lnSpc>
                <a:spcPct val="100000"/>
              </a:lnSpc>
              <a:spcBef>
                <a:spcPts val="1001"/>
              </a:spcBef>
              <a:tabLst>
                <a:tab pos="0" algn="l"/>
              </a:tabLst>
            </a:pPr>
            <a:endParaRPr lang="en-GB" sz="1600" b="0" strike="noStrike" spc="-1" dirty="0">
              <a:solidFill>
                <a:srgbClr val="004B88"/>
              </a:solidFill>
              <a:latin typeface="Open Sans SemiBold"/>
              <a:ea typeface="Open Sans SemiBold"/>
            </a:endParaRPr>
          </a:p>
          <a:p>
            <a:pPr marL="720000">
              <a:lnSpc>
                <a:spcPct val="100000"/>
              </a:lnSpc>
              <a:tabLst>
                <a:tab pos="0" algn="l"/>
              </a:tabLst>
            </a:pPr>
            <a:r>
              <a:rPr lang="en-GB" sz="2400" b="1" spc="-1" dirty="0">
                <a:solidFill>
                  <a:schemeClr val="tx2"/>
                </a:solidFill>
                <a:latin typeface="Open Sans"/>
              </a:rPr>
              <a:t>  </a:t>
            </a:r>
            <a:r>
              <a:rPr lang="en-GB" sz="2200" b="1" spc="-1" dirty="0">
                <a:solidFill>
                  <a:schemeClr val="tx2"/>
                </a:solidFill>
                <a:latin typeface="Open Sans"/>
              </a:rPr>
              <a:t>8</a:t>
            </a:r>
            <a:r>
              <a:rPr lang="en-GB" sz="2200" b="1" strike="noStrike" spc="-1" dirty="0">
                <a:solidFill>
                  <a:schemeClr val="tx2"/>
                </a:solidFill>
                <a:latin typeface="Open Sans"/>
              </a:rPr>
              <a:t>% </a:t>
            </a:r>
            <a:r>
              <a:rPr lang="en-GB" sz="1600" b="0" strike="noStrike" spc="-1" dirty="0">
                <a:solidFill>
                  <a:schemeClr val="tx2"/>
                </a:solidFill>
                <a:latin typeface="Arial"/>
              </a:rPr>
              <a:t>by face-to-face</a:t>
            </a:r>
          </a:p>
          <a:p>
            <a:pPr marL="720000">
              <a:lnSpc>
                <a:spcPct val="100000"/>
              </a:lnSpc>
              <a:tabLst>
                <a:tab pos="0" algn="l"/>
              </a:tabLst>
            </a:pPr>
            <a:endParaRPr lang="en-GB" sz="1600" b="0" strike="noStrike" spc="-1" dirty="0">
              <a:solidFill>
                <a:schemeClr val="tx2"/>
              </a:solidFill>
              <a:latin typeface="Arial"/>
            </a:endParaRPr>
          </a:p>
          <a:p>
            <a:pPr marL="720000">
              <a:lnSpc>
                <a:spcPct val="100000"/>
              </a:lnSpc>
              <a:spcBef>
                <a:spcPts val="1001"/>
              </a:spcBef>
              <a:tabLst>
                <a:tab pos="0" algn="l"/>
              </a:tabLst>
            </a:pPr>
            <a:r>
              <a:rPr lang="en-GB" sz="2200" b="1" spc="-1" dirty="0">
                <a:solidFill>
                  <a:srgbClr val="004B88"/>
                </a:solidFill>
                <a:latin typeface="Open Sans ExtraBold"/>
                <a:ea typeface="Open Sans ExtraBold"/>
              </a:rPr>
              <a:t>  </a:t>
            </a:r>
            <a:r>
              <a:rPr lang="en-GB" sz="2200" b="1" spc="-1" dirty="0">
                <a:solidFill>
                  <a:srgbClr val="004B88"/>
                </a:solidFill>
                <a:latin typeface="Open Sans" panose="020B0606030504020204" pitchFamily="34" charset="0"/>
                <a:ea typeface="Open Sans" panose="020B0606030504020204" pitchFamily="34" charset="0"/>
                <a:cs typeface="Open Sans" panose="020B0606030504020204" pitchFamily="34" charset="0"/>
              </a:rPr>
              <a:t>8</a:t>
            </a:r>
            <a:r>
              <a:rPr lang="en-GB" sz="2200" b="1" strike="noStrike" spc="-1" dirty="0">
                <a:solidFill>
                  <a:srgbClr val="004B88"/>
                </a:solidFill>
                <a:latin typeface="Open Sans" panose="020B0606030504020204" pitchFamily="34" charset="0"/>
                <a:ea typeface="Open Sans" panose="020B0606030504020204" pitchFamily="34" charset="0"/>
                <a:cs typeface="Open Sans" panose="020B0606030504020204" pitchFamily="34" charset="0"/>
              </a:rPr>
              <a:t>%    </a:t>
            </a:r>
            <a:r>
              <a:rPr lang="en-GB" sz="1600" spc="-1" dirty="0">
                <a:solidFill>
                  <a:srgbClr val="004B88"/>
                </a:solidFill>
                <a:latin typeface="Open Sans" panose="020B0606030504020204" pitchFamily="34" charset="0"/>
                <a:ea typeface="Open Sans" panose="020B0606030504020204" pitchFamily="34" charset="0"/>
                <a:cs typeface="Open Sans" panose="020B0606030504020204" pitchFamily="34" charset="0"/>
              </a:rPr>
              <a:t>by webchat</a:t>
            </a:r>
            <a:endParaRPr lang="en-GB" sz="1600" b="0" strike="noStrike" spc="-1" dirty="0">
              <a:solidFill>
                <a:srgbClr val="004B88"/>
              </a:solidFill>
              <a:latin typeface="Open Sans" panose="020B0606030504020204" pitchFamily="34" charset="0"/>
              <a:ea typeface="Open Sans" panose="020B0606030504020204" pitchFamily="34" charset="0"/>
              <a:cs typeface="Open Sans" panose="020B0606030504020204" pitchFamily="34" charset="0"/>
            </a:endParaRPr>
          </a:p>
          <a:p>
            <a:pPr marL="720000">
              <a:lnSpc>
                <a:spcPct val="100000"/>
              </a:lnSpc>
              <a:spcBef>
                <a:spcPts val="1001"/>
              </a:spcBef>
              <a:tabLst>
                <a:tab pos="0" algn="l"/>
              </a:tabLst>
            </a:pPr>
            <a:endParaRPr lang="en-GB" sz="1600" spc="-1" dirty="0">
              <a:solidFill>
                <a:srgbClr val="000000"/>
              </a:solidFill>
              <a:latin typeface="Arial"/>
            </a:endParaRPr>
          </a:p>
          <a:p>
            <a:pPr marL="720000">
              <a:lnSpc>
                <a:spcPct val="100000"/>
              </a:lnSpc>
              <a:spcAft>
                <a:spcPts val="1001"/>
              </a:spcAft>
              <a:tabLst>
                <a:tab pos="0" algn="l"/>
              </a:tabLst>
            </a:pPr>
            <a:r>
              <a:rPr lang="en-GB" sz="2400" b="1" strike="noStrike" spc="-1" dirty="0">
                <a:solidFill>
                  <a:schemeClr val="tx2"/>
                </a:solidFill>
                <a:latin typeface="Open Sans"/>
                <a:ea typeface="Open Sans SemiBold"/>
              </a:rPr>
              <a:t>  </a:t>
            </a:r>
            <a:r>
              <a:rPr lang="en-GB" sz="2200" b="1" strike="noStrike" spc="-1" dirty="0">
                <a:solidFill>
                  <a:schemeClr val="tx2"/>
                </a:solidFill>
                <a:latin typeface="Open Sans"/>
                <a:ea typeface="Open Sans SemiBold"/>
              </a:rPr>
              <a:t>2%   </a:t>
            </a:r>
            <a:r>
              <a:rPr lang="en-GB" sz="1600" b="0" strike="noStrike" spc="-1" dirty="0">
                <a:solidFill>
                  <a:schemeClr val="tx2"/>
                </a:solidFill>
                <a:latin typeface="Open Sans"/>
                <a:ea typeface="Open Sans SemiBold"/>
              </a:rPr>
              <a:t>by letter</a:t>
            </a:r>
          </a:p>
        </p:txBody>
      </p:sp>
      <p:sp>
        <p:nvSpPr>
          <p:cNvPr id="306" name="CustomShape 3"/>
          <p:cNvSpPr/>
          <p:nvPr/>
        </p:nvSpPr>
        <p:spPr>
          <a:xfrm rot="10800000">
            <a:off x="4780440" y="-17640"/>
            <a:ext cx="360" cy="5163480"/>
          </a:xfrm>
          <a:custGeom>
            <a:avLst/>
            <a:gdLst/>
            <a:ahLst/>
            <a:cxnLst/>
            <a:rect l="l" t="t" r="r" b="b"/>
            <a:pathLst>
              <a:path w="21600" h="21600">
                <a:moveTo>
                  <a:pt x="0" y="0"/>
                </a:moveTo>
                <a:lnTo>
                  <a:pt x="21600" y="21600"/>
                </a:lnTo>
              </a:path>
            </a:pathLst>
          </a:custGeom>
          <a:noFill/>
          <a:ln w="28440">
            <a:solidFill>
              <a:srgbClr val="004B88"/>
            </a:solidFill>
            <a:round/>
          </a:ln>
        </p:spPr>
        <p:style>
          <a:lnRef idx="0">
            <a:scrgbClr r="0" g="0" b="0"/>
          </a:lnRef>
          <a:fillRef idx="0">
            <a:scrgbClr r="0" g="0" b="0"/>
          </a:fillRef>
          <a:effectRef idx="0">
            <a:scrgbClr r="0" g="0" b="0"/>
          </a:effectRef>
          <a:fontRef idx="minor"/>
        </p:style>
      </p:sp>
      <p:pic>
        <p:nvPicPr>
          <p:cNvPr id="307" name="Google Shape;99;p17"/>
          <p:cNvPicPr/>
          <p:nvPr/>
        </p:nvPicPr>
        <p:blipFill>
          <a:blip r:embed="rId3"/>
          <a:srcRect l="6929" t="15157" r="5394" b="11969"/>
          <a:stretch/>
        </p:blipFill>
        <p:spPr>
          <a:xfrm>
            <a:off x="745064" y="3757600"/>
            <a:ext cx="539640" cy="447840"/>
          </a:xfrm>
          <a:prstGeom prst="rect">
            <a:avLst/>
          </a:prstGeom>
          <a:ln w="0">
            <a:noFill/>
          </a:ln>
        </p:spPr>
      </p:pic>
      <p:pic>
        <p:nvPicPr>
          <p:cNvPr id="309" name="Google Shape;101;p17"/>
          <p:cNvPicPr/>
          <p:nvPr/>
        </p:nvPicPr>
        <p:blipFill>
          <a:blip r:embed="rId4"/>
          <a:stretch/>
        </p:blipFill>
        <p:spPr>
          <a:xfrm>
            <a:off x="745064" y="3010531"/>
            <a:ext cx="539640" cy="469440"/>
          </a:xfrm>
          <a:prstGeom prst="rect">
            <a:avLst/>
          </a:prstGeom>
          <a:ln w="0">
            <a:noFill/>
          </a:ln>
        </p:spPr>
      </p:pic>
      <p:sp>
        <p:nvSpPr>
          <p:cNvPr id="310" name="CustomShape 4"/>
          <p:cNvSpPr/>
          <p:nvPr/>
        </p:nvSpPr>
        <p:spPr>
          <a:xfrm>
            <a:off x="5145840" y="1776600"/>
            <a:ext cx="3574440" cy="2186280"/>
          </a:xfrm>
          <a:prstGeom prst="rect">
            <a:avLst/>
          </a:prstGeom>
          <a:noFill/>
          <a:ln w="28440">
            <a:solidFill>
              <a:srgbClr val="004B88"/>
            </a:solidFill>
            <a:round/>
          </a:ln>
        </p:spPr>
        <p:style>
          <a:lnRef idx="0">
            <a:scrgbClr r="0" g="0" b="0"/>
          </a:lnRef>
          <a:fillRef idx="0">
            <a:scrgbClr r="0" g="0" b="0"/>
          </a:fillRef>
          <a:effectRef idx="0">
            <a:scrgbClr r="0" g="0" b="0"/>
          </a:effectRef>
          <a:fontRef idx="minor"/>
        </p:style>
        <p:txBody>
          <a:bodyPr lIns="180000" tIns="180000" rIns="180000" bIns="180000" anchor="ctr">
            <a:noAutofit/>
          </a:bodyPr>
          <a:lstStyle/>
          <a:p>
            <a:pPr>
              <a:lnSpc>
                <a:spcPct val="100000"/>
              </a:lnSpc>
              <a:spcBef>
                <a:spcPts val="1001"/>
              </a:spcBef>
              <a:tabLst>
                <a:tab pos="0" algn="l"/>
              </a:tabLst>
            </a:pPr>
            <a:r>
              <a:rPr lang="en-GB" sz="1600" spc="-1">
                <a:solidFill>
                  <a:srgbClr val="004B88"/>
                </a:solidFill>
                <a:latin typeface="Open Sans SemiBold"/>
                <a:ea typeface="Open Sans SemiBold"/>
              </a:rPr>
              <a:t>Dave</a:t>
            </a:r>
            <a:r>
              <a:rPr lang="en-GB" sz="1600" b="0" strike="noStrike" spc="-1">
                <a:solidFill>
                  <a:srgbClr val="004B88"/>
                </a:solidFill>
                <a:latin typeface="Open Sans SemiBold"/>
                <a:ea typeface="Open Sans SemiBold"/>
              </a:rPr>
              <a:t>, a </a:t>
            </a:r>
            <a:r>
              <a:rPr lang="en-GB" sz="1600" spc="-1">
                <a:solidFill>
                  <a:srgbClr val="004B88"/>
                </a:solidFill>
                <a:latin typeface="Open Sans SemiBold"/>
                <a:ea typeface="Open Sans SemiBold"/>
              </a:rPr>
              <a:t>volunteer</a:t>
            </a:r>
            <a:r>
              <a:rPr lang="en-GB" sz="1600" b="0" strike="noStrike" spc="-1">
                <a:solidFill>
                  <a:srgbClr val="004B88"/>
                </a:solidFill>
                <a:latin typeface="Open Sans SemiBold"/>
                <a:ea typeface="Open Sans SemiBold"/>
              </a:rPr>
              <a:t> adviser, helped </a:t>
            </a:r>
            <a:r>
              <a:rPr lang="en-GB" sz="1600" spc="-1">
                <a:solidFill>
                  <a:srgbClr val="004B88"/>
                </a:solidFill>
                <a:latin typeface="Open Sans SemiBold"/>
                <a:ea typeface="Open Sans SemiBold"/>
              </a:rPr>
              <a:t>Anna </a:t>
            </a:r>
            <a:r>
              <a:rPr lang="en-GB" sz="1600" b="0" strike="noStrike" spc="-1">
                <a:solidFill>
                  <a:srgbClr val="004B88"/>
                </a:solidFill>
                <a:latin typeface="Open Sans SemiBold"/>
                <a:ea typeface="Open Sans SemiBold"/>
              </a:rPr>
              <a:t>with her problem. He found out that her ex had been fraudulently running up debts in her name.  This meant her credit rating was very poor, and she was being pursued for debts which were not hers.</a:t>
            </a:r>
            <a:endParaRPr lang="en-GB" sz="1600" b="0" strike="noStrike" spc="-1">
              <a:latin typeface="Arial"/>
            </a:endParaRPr>
          </a:p>
        </p:txBody>
      </p:sp>
      <p:sp>
        <p:nvSpPr>
          <p:cNvPr id="311" name="CustomShape 5"/>
          <p:cNvSpPr/>
          <p:nvPr/>
        </p:nvSpPr>
        <p:spPr>
          <a:xfrm rot="10800000" flipH="1">
            <a:off x="4781520" y="2524320"/>
            <a:ext cx="359640" cy="360"/>
          </a:xfrm>
          <a:custGeom>
            <a:avLst/>
            <a:gdLst/>
            <a:ahLst/>
            <a:cxnLst/>
            <a:rect l="l" t="t" r="r" b="b"/>
            <a:pathLst>
              <a:path w="21600" h="21600">
                <a:moveTo>
                  <a:pt x="0" y="0"/>
                </a:moveTo>
                <a:lnTo>
                  <a:pt x="21600" y="21600"/>
                </a:lnTo>
              </a:path>
            </a:pathLst>
          </a:custGeom>
          <a:noFill/>
          <a:ln w="28440">
            <a:solidFill>
              <a:srgbClr val="004B88"/>
            </a:solidFill>
            <a:round/>
          </a:ln>
        </p:spPr>
        <p:style>
          <a:lnRef idx="0">
            <a:scrgbClr r="0" g="0" b="0"/>
          </a:lnRef>
          <a:fillRef idx="0">
            <a:scrgbClr r="0" g="0" b="0"/>
          </a:fillRef>
          <a:effectRef idx="0">
            <a:scrgbClr r="0" g="0" b="0"/>
          </a:effectRef>
          <a:fontRef idx="minor"/>
        </p:style>
      </p:sp>
      <p:pic>
        <p:nvPicPr>
          <p:cNvPr id="312" name="Google Shape;104;p17"/>
          <p:cNvPicPr/>
          <p:nvPr/>
        </p:nvPicPr>
        <p:blipFill>
          <a:blip r:embed="rId5"/>
          <a:stretch/>
        </p:blipFill>
        <p:spPr>
          <a:xfrm>
            <a:off x="5227739" y="1024920"/>
            <a:ext cx="399240" cy="539640"/>
          </a:xfrm>
          <a:prstGeom prst="rect">
            <a:avLst/>
          </a:prstGeom>
          <a:ln w="0">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680" y="2447106"/>
            <a:ext cx="763965" cy="417165"/>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6892" y="4429315"/>
            <a:ext cx="455984" cy="475635"/>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064" y="1729503"/>
            <a:ext cx="539640" cy="5673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CustomShape 1"/>
          <p:cNvSpPr/>
          <p:nvPr/>
        </p:nvSpPr>
        <p:spPr>
          <a:xfrm>
            <a:off x="5145840" y="1053884"/>
            <a:ext cx="3574440" cy="3138407"/>
          </a:xfrm>
          <a:prstGeom prst="rect">
            <a:avLst/>
          </a:prstGeom>
          <a:noFill/>
          <a:ln w="28440">
            <a:solidFill>
              <a:srgbClr val="004B88"/>
            </a:solidFill>
            <a:round/>
          </a:ln>
        </p:spPr>
        <p:style>
          <a:lnRef idx="0">
            <a:scrgbClr r="0" g="0" b="0"/>
          </a:lnRef>
          <a:fillRef idx="0">
            <a:scrgbClr r="0" g="0" b="0"/>
          </a:fillRef>
          <a:effectRef idx="0">
            <a:scrgbClr r="0" g="0" b="0"/>
          </a:effectRef>
          <a:fontRef idx="minor"/>
        </p:style>
        <p:txBody>
          <a:bodyPr lIns="180000" tIns="180000" rIns="180000" bIns="180000">
            <a:noAutofit/>
          </a:bodyPr>
          <a:lstStyle/>
          <a:p>
            <a:pPr>
              <a:lnSpc>
                <a:spcPct val="100000"/>
              </a:lnSpc>
              <a:tabLst>
                <a:tab pos="0" algn="l"/>
              </a:tabLst>
            </a:pPr>
            <a:r>
              <a:rPr lang="en-GB" sz="1600" spc="-1">
                <a:solidFill>
                  <a:srgbClr val="004B88"/>
                </a:solidFill>
                <a:latin typeface="Open Sans SemiBold"/>
                <a:ea typeface="Open Sans SemiBold"/>
              </a:rPr>
              <a:t>Dave</a:t>
            </a:r>
            <a:r>
              <a:rPr lang="en-GB" sz="1600" b="0" strike="noStrike" spc="-1">
                <a:solidFill>
                  <a:srgbClr val="004B88"/>
                </a:solidFill>
                <a:latin typeface="Open Sans SemiBold"/>
                <a:ea typeface="Open Sans SemiBold"/>
              </a:rPr>
              <a:t> helped </a:t>
            </a:r>
            <a:r>
              <a:rPr lang="en-GB" sz="1600" spc="-1">
                <a:solidFill>
                  <a:srgbClr val="004B88"/>
                </a:solidFill>
                <a:latin typeface="Open Sans SemiBold"/>
                <a:ea typeface="Open Sans SemiBold"/>
              </a:rPr>
              <a:t>Anna to</a:t>
            </a:r>
            <a:r>
              <a:rPr lang="en-GB" sz="1600" b="0" strike="noStrike" spc="-1">
                <a:solidFill>
                  <a:srgbClr val="004B88"/>
                </a:solidFill>
                <a:latin typeface="Open Sans SemiBold"/>
                <a:ea typeface="Open Sans SemiBold"/>
              </a:rPr>
              <a:t> write a letter to </a:t>
            </a:r>
            <a:r>
              <a:rPr lang="en-GB" sz="1600" spc="-1">
                <a:solidFill>
                  <a:srgbClr val="004B88"/>
                </a:solidFill>
                <a:latin typeface="Open Sans SemiBold"/>
                <a:ea typeface="Open Sans SemiBold"/>
              </a:rPr>
              <a:t>the creditors</a:t>
            </a:r>
            <a:r>
              <a:rPr lang="en-GB" sz="1600" b="0" strike="noStrike" spc="-1">
                <a:solidFill>
                  <a:srgbClr val="004B88"/>
                </a:solidFill>
                <a:latin typeface="Open Sans SemiBold"/>
                <a:ea typeface="Open Sans SemiBold"/>
              </a:rPr>
              <a:t> to explain her situation and that she was receiving support. </a:t>
            </a:r>
            <a:endParaRPr lang="en-GB" sz="1600" b="0" strike="noStrike" spc="-1">
              <a:latin typeface="Arial"/>
            </a:endParaRPr>
          </a:p>
          <a:p>
            <a:pPr>
              <a:lnSpc>
                <a:spcPct val="100000"/>
              </a:lnSpc>
              <a:spcBef>
                <a:spcPts val="1001"/>
              </a:spcBef>
              <a:tabLst>
                <a:tab pos="0" algn="l"/>
              </a:tabLst>
            </a:pPr>
            <a:r>
              <a:rPr lang="en-GB" sz="1600" spc="-1">
                <a:solidFill>
                  <a:srgbClr val="004B88"/>
                </a:solidFill>
                <a:latin typeface="Open Sans SemiBold"/>
                <a:ea typeface="Open Sans SemiBold"/>
              </a:rPr>
              <a:t>A specialist debt adviser then</a:t>
            </a:r>
            <a:r>
              <a:rPr lang="en-GB" sz="1600" b="0" strike="noStrike" spc="-1">
                <a:solidFill>
                  <a:srgbClr val="004B88"/>
                </a:solidFill>
                <a:latin typeface="Open Sans SemiBold"/>
                <a:ea typeface="Open Sans SemiBold"/>
              </a:rPr>
              <a:t> worked </a:t>
            </a:r>
            <a:r>
              <a:rPr lang="en-GB" sz="1600" spc="-1">
                <a:solidFill>
                  <a:srgbClr val="004B88"/>
                </a:solidFill>
                <a:latin typeface="Open Sans SemiBold"/>
                <a:ea typeface="Open Sans SemiBold"/>
              </a:rPr>
              <a:t>with Anna to challenge the debts, and her inaccurate credit rating.   Most of the debts were written off,  and Anna was awarded compensation from the Financial Ombudsman.</a:t>
            </a:r>
            <a:endParaRPr lang="en-GB" sz="1600" b="0" strike="noStrike" spc="-1">
              <a:latin typeface="Arial"/>
            </a:endParaRPr>
          </a:p>
        </p:txBody>
      </p:sp>
      <p:sp>
        <p:nvSpPr>
          <p:cNvPr id="314" name="CustomShape 2"/>
          <p:cNvSpPr/>
          <p:nvPr/>
        </p:nvSpPr>
        <p:spPr>
          <a:xfrm rot="10800000">
            <a:off x="4780440" y="-17640"/>
            <a:ext cx="360" cy="5163480"/>
          </a:xfrm>
          <a:custGeom>
            <a:avLst/>
            <a:gdLst/>
            <a:ahLst/>
            <a:cxnLst/>
            <a:rect l="l" t="t" r="r" b="b"/>
            <a:pathLst>
              <a:path w="21600" h="21600">
                <a:moveTo>
                  <a:pt x="0" y="0"/>
                </a:moveTo>
                <a:lnTo>
                  <a:pt x="21600" y="21600"/>
                </a:lnTo>
              </a:path>
            </a:pathLst>
          </a:custGeom>
          <a:noFill/>
          <a:ln w="28440">
            <a:solidFill>
              <a:srgbClr val="004B88"/>
            </a:solidFill>
            <a:round/>
          </a:ln>
        </p:spPr>
        <p:style>
          <a:lnRef idx="0">
            <a:scrgbClr r="0" g="0" b="0"/>
          </a:lnRef>
          <a:fillRef idx="0">
            <a:scrgbClr r="0" g="0" b="0"/>
          </a:fillRef>
          <a:effectRef idx="0">
            <a:scrgbClr r="0" g="0" b="0"/>
          </a:effectRef>
          <a:fontRef idx="minor"/>
        </p:style>
      </p:sp>
      <p:sp>
        <p:nvSpPr>
          <p:cNvPr id="315" name="TextShape 3"/>
          <p:cNvSpPr txBox="1"/>
          <p:nvPr/>
        </p:nvSpPr>
        <p:spPr>
          <a:xfrm>
            <a:off x="603360" y="444960"/>
            <a:ext cx="3353760" cy="1119600"/>
          </a:xfrm>
          <a:prstGeom prst="rect">
            <a:avLst/>
          </a:prstGeom>
          <a:noFill/>
          <a:ln w="0">
            <a:noFill/>
          </a:ln>
        </p:spPr>
        <p:txBody>
          <a:bodyPr tIns="91440" bIns="91440">
            <a:noAutofit/>
          </a:bodyPr>
          <a:lstStyle/>
          <a:p>
            <a:pPr>
              <a:lnSpc>
                <a:spcPct val="100000"/>
              </a:lnSpc>
              <a:tabLst>
                <a:tab pos="0" algn="l"/>
              </a:tabLst>
            </a:pPr>
            <a:r>
              <a:rPr lang="en-GB" sz="3000" b="0" strike="noStrike" spc="-1">
                <a:solidFill>
                  <a:srgbClr val="004B88"/>
                </a:solidFill>
                <a:latin typeface="Open Sans ExtraBold"/>
                <a:ea typeface="Open Sans ExtraBold"/>
              </a:rPr>
              <a:t>How we help</a:t>
            </a:r>
            <a:endParaRPr lang="en-GB" sz="3000" b="0" strike="noStrike" spc="-1">
              <a:solidFill>
                <a:srgbClr val="000000"/>
              </a:solidFill>
              <a:latin typeface="Arial"/>
            </a:endParaRPr>
          </a:p>
        </p:txBody>
      </p:sp>
      <p:sp>
        <p:nvSpPr>
          <p:cNvPr id="316" name="TextShape 4"/>
          <p:cNvSpPr txBox="1"/>
          <p:nvPr/>
        </p:nvSpPr>
        <p:spPr>
          <a:xfrm>
            <a:off x="603360" y="1245600"/>
            <a:ext cx="3353760" cy="3416040"/>
          </a:xfrm>
          <a:prstGeom prst="rect">
            <a:avLst/>
          </a:prstGeom>
          <a:noFill/>
          <a:ln w="0">
            <a:noFill/>
          </a:ln>
        </p:spPr>
        <p:txBody>
          <a:bodyPr lIns="90000" tIns="91440" bIns="91440">
            <a:noAutofit/>
          </a:bodyPr>
          <a:lstStyle/>
          <a:p>
            <a:pPr>
              <a:lnSpc>
                <a:spcPct val="100000"/>
              </a:lnSpc>
              <a:tabLst>
                <a:tab pos="0" algn="l"/>
              </a:tabLst>
            </a:pPr>
            <a:r>
              <a:rPr lang="en-GB" sz="1600" b="0" strike="noStrike" spc="-1">
                <a:solidFill>
                  <a:srgbClr val="004B88"/>
                </a:solidFill>
                <a:latin typeface="Open Sans"/>
                <a:ea typeface="Open Sans"/>
              </a:rPr>
              <a:t>People often come to us with multiple or complex problems.</a:t>
            </a:r>
            <a:endParaRPr lang="en-GB" sz="1600" b="0" strike="noStrike" spc="-1">
              <a:solidFill>
                <a:srgbClr val="000000"/>
              </a:solidFill>
              <a:latin typeface="Arial"/>
            </a:endParaRPr>
          </a:p>
          <a:p>
            <a:pPr>
              <a:lnSpc>
                <a:spcPct val="100000"/>
              </a:lnSpc>
              <a:spcBef>
                <a:spcPts val="1001"/>
              </a:spcBef>
              <a:spcAft>
                <a:spcPts val="1001"/>
              </a:spcAft>
              <a:tabLst>
                <a:tab pos="0" algn="l"/>
              </a:tabLst>
            </a:pPr>
            <a:r>
              <a:rPr lang="en-GB" sz="1600" b="0" strike="noStrike" spc="-1">
                <a:solidFill>
                  <a:srgbClr val="004B88"/>
                </a:solidFill>
                <a:latin typeface="Open Sans"/>
                <a:ea typeface="Open Sans"/>
              </a:rPr>
              <a:t>We can deal with most of the issues people come to us with, tailoring our advice to meet  their specific needs.</a:t>
            </a:r>
            <a:endParaRPr lang="en-GB" sz="1600" b="0" strike="noStrike" spc="-1">
              <a:solidFill>
                <a:srgbClr val="000000"/>
              </a:solidFill>
              <a:latin typeface="Arial"/>
            </a:endParaRPr>
          </a:p>
        </p:txBody>
      </p:sp>
      <p:pic>
        <p:nvPicPr>
          <p:cNvPr id="317" name="Google Shape;113;p18"/>
          <p:cNvPicPr/>
          <p:nvPr/>
        </p:nvPicPr>
        <p:blipFill>
          <a:blip r:embed="rId2"/>
          <a:srcRect r="-9240" b="-3081"/>
          <a:stretch/>
        </p:blipFill>
        <p:spPr>
          <a:xfrm>
            <a:off x="5379102" y="444960"/>
            <a:ext cx="604440" cy="539640"/>
          </a:xfrm>
          <a:prstGeom prst="rect">
            <a:avLst/>
          </a:prstGeom>
          <a:ln w="0">
            <a:noFill/>
          </a:ln>
        </p:spPr>
      </p:pic>
      <p:sp>
        <p:nvSpPr>
          <p:cNvPr id="318" name="CustomShape 5"/>
          <p:cNvSpPr/>
          <p:nvPr/>
        </p:nvSpPr>
        <p:spPr>
          <a:xfrm rot="10800000" flipH="1">
            <a:off x="4781520" y="1939320"/>
            <a:ext cx="359640" cy="360"/>
          </a:xfrm>
          <a:custGeom>
            <a:avLst/>
            <a:gdLst/>
            <a:ahLst/>
            <a:cxnLst/>
            <a:rect l="l" t="t" r="r" b="b"/>
            <a:pathLst>
              <a:path w="21600" h="21600">
                <a:moveTo>
                  <a:pt x="0" y="0"/>
                </a:moveTo>
                <a:lnTo>
                  <a:pt x="21600" y="21600"/>
                </a:lnTo>
              </a:path>
            </a:pathLst>
          </a:custGeom>
          <a:noFill/>
          <a:ln w="28440">
            <a:solidFill>
              <a:srgbClr val="004B88"/>
            </a:solidFill>
            <a:round/>
          </a:ln>
        </p:spPr>
        <p:style>
          <a:lnRef idx="0">
            <a:scrgbClr r="0" g="0" b="0"/>
          </a:lnRef>
          <a:fillRef idx="0">
            <a:scrgbClr r="0" g="0" b="0"/>
          </a:fillRef>
          <a:effectRef idx="0">
            <a:scrgbClr r="0" g="0" b="0"/>
          </a:effectRef>
          <a:fontRef idx="minor"/>
        </p:style>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extShape 1"/>
          <p:cNvSpPr txBox="1"/>
          <p:nvPr/>
        </p:nvSpPr>
        <p:spPr>
          <a:xfrm>
            <a:off x="603360" y="444960"/>
            <a:ext cx="7905600" cy="612720"/>
          </a:xfrm>
          <a:prstGeom prst="rect">
            <a:avLst/>
          </a:prstGeom>
          <a:noFill/>
          <a:ln w="0">
            <a:noFill/>
          </a:ln>
        </p:spPr>
        <p:txBody>
          <a:bodyPr tIns="91440" bIns="91440">
            <a:noAutofit/>
          </a:bodyPr>
          <a:lstStyle/>
          <a:p>
            <a:pPr>
              <a:lnSpc>
                <a:spcPct val="100000"/>
              </a:lnSpc>
              <a:tabLst>
                <a:tab pos="0" algn="l"/>
              </a:tabLst>
            </a:pPr>
            <a:r>
              <a:rPr lang="en-GB" sz="3000" b="0" strike="noStrike" spc="-1">
                <a:solidFill>
                  <a:srgbClr val="FCBB69"/>
                </a:solidFill>
                <a:latin typeface="Open Sans ExtraBold"/>
                <a:ea typeface="Open Sans ExtraBold"/>
              </a:rPr>
              <a:t>Our advice is effective </a:t>
            </a:r>
            <a:endParaRPr lang="en-GB" sz="3000" b="0" strike="noStrike" spc="-1">
              <a:solidFill>
                <a:srgbClr val="000000"/>
              </a:solidFill>
              <a:latin typeface="Arial"/>
            </a:endParaRPr>
          </a:p>
        </p:txBody>
      </p:sp>
      <p:sp>
        <p:nvSpPr>
          <p:cNvPr id="320" name="TextShape 2"/>
          <p:cNvSpPr txBox="1"/>
          <p:nvPr/>
        </p:nvSpPr>
        <p:spPr>
          <a:xfrm>
            <a:off x="603360" y="1246680"/>
            <a:ext cx="3740040" cy="3416040"/>
          </a:xfrm>
          <a:prstGeom prst="rect">
            <a:avLst/>
          </a:prstGeom>
          <a:noFill/>
          <a:ln w="0">
            <a:noFill/>
          </a:ln>
        </p:spPr>
        <p:txBody>
          <a:bodyPr tIns="91440" bIns="91440">
            <a:noAutofit/>
          </a:bodyPr>
          <a:lstStyle/>
          <a:p>
            <a:pPr>
              <a:lnSpc>
                <a:spcPct val="115000"/>
              </a:lnSpc>
              <a:tabLst>
                <a:tab pos="0" algn="l"/>
              </a:tabLst>
            </a:pPr>
            <a:r>
              <a:rPr lang="en-GB" sz="1600" b="0" strike="noStrike" spc="-1">
                <a:solidFill>
                  <a:srgbClr val="FCBB69"/>
                </a:solidFill>
                <a:latin typeface="Open Sans"/>
                <a:ea typeface="Open Sans"/>
              </a:rPr>
              <a:t>Problems don’t happen in isolation and can have a severe consequences. Solving them stops these situations escalating. </a:t>
            </a:r>
            <a:endParaRPr lang="en-GB" sz="1600" b="0" strike="noStrike" spc="-1">
              <a:solidFill>
                <a:srgbClr val="000000"/>
              </a:solidFill>
              <a:latin typeface="Arial"/>
            </a:endParaRPr>
          </a:p>
          <a:p>
            <a:pPr>
              <a:lnSpc>
                <a:spcPct val="115000"/>
              </a:lnSpc>
              <a:tabLst>
                <a:tab pos="0" algn="l"/>
              </a:tabLst>
            </a:pPr>
            <a:endParaRPr lang="en-GB" sz="1600" b="0" strike="noStrike" spc="-1">
              <a:solidFill>
                <a:srgbClr val="000000"/>
              </a:solidFill>
              <a:latin typeface="Arial"/>
            </a:endParaRPr>
          </a:p>
          <a:p>
            <a:pPr>
              <a:lnSpc>
                <a:spcPct val="115000"/>
              </a:lnSpc>
              <a:tabLst>
                <a:tab pos="0" algn="l"/>
              </a:tabLst>
            </a:pPr>
            <a:r>
              <a:rPr lang="en-GB" sz="1600" b="0" strike="noStrike" spc="-1">
                <a:solidFill>
                  <a:srgbClr val="FCBB69"/>
                </a:solidFill>
                <a:latin typeface="Open Sans SemiBold"/>
                <a:ea typeface="Open Sans SemiBold"/>
              </a:rPr>
              <a:t>We help thousands of </a:t>
            </a:r>
            <a:endParaRPr lang="en-GB" sz="1600" b="0" strike="noStrike" spc="-1">
              <a:solidFill>
                <a:srgbClr val="000000"/>
              </a:solidFill>
              <a:latin typeface="Arial"/>
            </a:endParaRPr>
          </a:p>
          <a:p>
            <a:pPr>
              <a:lnSpc>
                <a:spcPct val="115000"/>
              </a:lnSpc>
              <a:tabLst>
                <a:tab pos="0" algn="l"/>
              </a:tabLst>
            </a:pPr>
            <a:r>
              <a:rPr lang="en-GB" sz="1600" b="0" strike="noStrike" spc="-1">
                <a:solidFill>
                  <a:srgbClr val="FCBB69"/>
                </a:solidFill>
                <a:latin typeface="Open Sans SemiBold"/>
                <a:ea typeface="Open Sans SemiBold"/>
              </a:rPr>
              <a:t>people like </a:t>
            </a:r>
            <a:r>
              <a:rPr lang="en-GB" sz="1600" spc="-1">
                <a:solidFill>
                  <a:srgbClr val="FCBB69"/>
                </a:solidFill>
                <a:latin typeface="Open Sans SemiBold"/>
                <a:ea typeface="Open Sans SemiBold"/>
              </a:rPr>
              <a:t>Anna every year</a:t>
            </a:r>
            <a:r>
              <a:rPr lang="en-GB" sz="1600" b="0" strike="noStrike" spc="-1">
                <a:solidFill>
                  <a:srgbClr val="FCBB69"/>
                </a:solidFill>
                <a:latin typeface="Open Sans SemiBold"/>
                <a:ea typeface="Open Sans SemiBold"/>
              </a:rPr>
              <a:t>.</a:t>
            </a:r>
            <a:endParaRPr lang="en-GB" sz="1600" b="0" strike="noStrike" spc="-1">
              <a:solidFill>
                <a:srgbClr val="000000"/>
              </a:solidFill>
              <a:latin typeface="Arial"/>
            </a:endParaRPr>
          </a:p>
        </p:txBody>
      </p:sp>
      <p:sp>
        <p:nvSpPr>
          <p:cNvPr id="321" name="TextShape 3"/>
          <p:cNvSpPr txBox="1"/>
          <p:nvPr/>
        </p:nvSpPr>
        <p:spPr>
          <a:xfrm>
            <a:off x="4768920" y="1246680"/>
            <a:ext cx="3740040" cy="3416040"/>
          </a:xfrm>
          <a:prstGeom prst="rect">
            <a:avLst/>
          </a:prstGeom>
          <a:noFill/>
          <a:ln w="0">
            <a:noFill/>
          </a:ln>
        </p:spPr>
        <p:txBody>
          <a:bodyPr tIns="91440" bIns="91440">
            <a:noAutofit/>
          </a:bodyPr>
          <a:lstStyle/>
          <a:p>
            <a:pPr marL="792000">
              <a:lnSpc>
                <a:spcPct val="100000"/>
              </a:lnSpc>
              <a:tabLst>
                <a:tab pos="0" algn="l"/>
              </a:tabLst>
            </a:pPr>
            <a:r>
              <a:rPr lang="en-GB" sz="2200" b="0" strike="noStrike" spc="-1">
                <a:solidFill>
                  <a:srgbClr val="FCBB69"/>
                </a:solidFill>
                <a:latin typeface="Open Sans ExtraBold"/>
                <a:ea typeface="Open Sans ExtraBold"/>
              </a:rPr>
              <a:t>8 in 10 people</a:t>
            </a:r>
            <a:endParaRPr lang="en-GB" sz="2200" b="0" strike="noStrike" spc="-1">
              <a:solidFill>
                <a:srgbClr val="000000"/>
              </a:solidFill>
              <a:latin typeface="Arial"/>
            </a:endParaRPr>
          </a:p>
          <a:p>
            <a:pPr marL="792000">
              <a:lnSpc>
                <a:spcPct val="100000"/>
              </a:lnSpc>
              <a:tabLst>
                <a:tab pos="0" algn="l"/>
              </a:tabLst>
            </a:pPr>
            <a:r>
              <a:rPr lang="en-GB" sz="1600" b="0" strike="noStrike" spc="-1">
                <a:solidFill>
                  <a:srgbClr val="FFFFFF"/>
                </a:solidFill>
                <a:latin typeface="Open Sans SemiBold"/>
                <a:ea typeface="Open Sans SemiBold"/>
              </a:rPr>
              <a:t>said their problem was solved following advice, and 3 in 4 of them said they could not have resolved their problem without us</a:t>
            </a:r>
            <a:endParaRPr lang="en-GB" sz="1600" b="0" strike="noStrike" spc="-1">
              <a:solidFill>
                <a:srgbClr val="000000"/>
              </a:solidFill>
              <a:latin typeface="Arial"/>
            </a:endParaRPr>
          </a:p>
          <a:p>
            <a:pPr marL="792000">
              <a:lnSpc>
                <a:spcPct val="100000"/>
              </a:lnSpc>
              <a:spcBef>
                <a:spcPts val="2001"/>
              </a:spcBef>
              <a:tabLst>
                <a:tab pos="0" algn="l"/>
              </a:tabLst>
            </a:pPr>
            <a:r>
              <a:rPr lang="en-GB" sz="2200" b="0" strike="noStrike" spc="-1">
                <a:solidFill>
                  <a:srgbClr val="FCBB69"/>
                </a:solidFill>
                <a:latin typeface="Open Sans ExtraBold"/>
                <a:ea typeface="Open Sans ExtraBold"/>
              </a:rPr>
              <a:t>9 out of 10 people</a:t>
            </a:r>
            <a:endParaRPr lang="en-GB" sz="2200" b="0" strike="noStrike" spc="-1">
              <a:solidFill>
                <a:srgbClr val="000000"/>
              </a:solidFill>
              <a:latin typeface="Arial"/>
            </a:endParaRPr>
          </a:p>
          <a:p>
            <a:pPr marL="792000">
              <a:lnSpc>
                <a:spcPct val="100000"/>
              </a:lnSpc>
              <a:spcAft>
                <a:spcPts val="1001"/>
              </a:spcAft>
              <a:tabLst>
                <a:tab pos="0" algn="l"/>
              </a:tabLst>
            </a:pPr>
            <a:r>
              <a:rPr lang="en-GB" sz="1600" b="0" strike="noStrike" spc="-1">
                <a:solidFill>
                  <a:srgbClr val="FFFFFF"/>
                </a:solidFill>
                <a:latin typeface="Open Sans SemiBold"/>
                <a:ea typeface="Open Sans SemiBold"/>
              </a:rPr>
              <a:t>said we helped them find a way forward</a:t>
            </a:r>
            <a:endParaRPr lang="en-GB" sz="1600" b="0" strike="noStrike" spc="-1">
              <a:solidFill>
                <a:srgbClr val="000000"/>
              </a:solidFill>
              <a:latin typeface="Arial"/>
            </a:endParaRPr>
          </a:p>
        </p:txBody>
      </p:sp>
      <p:sp>
        <p:nvSpPr>
          <p:cNvPr id="322" name="CustomShape 4"/>
          <p:cNvSpPr/>
          <p:nvPr/>
        </p:nvSpPr>
        <p:spPr>
          <a:xfrm>
            <a:off x="5088240" y="4797720"/>
            <a:ext cx="4055400" cy="345600"/>
          </a:xfrm>
          <a:prstGeom prst="rect">
            <a:avLst/>
          </a:prstGeom>
          <a:noFill/>
          <a:ln w="0">
            <a:noFill/>
          </a:ln>
        </p:spPr>
        <p:style>
          <a:lnRef idx="0">
            <a:scrgbClr r="0" g="0" b="0"/>
          </a:lnRef>
          <a:fillRef idx="0">
            <a:scrgbClr r="0" g="0" b="0"/>
          </a:fillRef>
          <a:effectRef idx="0">
            <a:scrgbClr r="0" g="0" b="0"/>
          </a:effectRef>
          <a:fontRef idx="minor"/>
        </p:style>
        <p:txBody>
          <a:bodyPr tIns="91440" bIns="91440">
            <a:noAutofit/>
          </a:bodyPr>
          <a:lstStyle/>
          <a:p>
            <a:pPr algn="r">
              <a:lnSpc>
                <a:spcPct val="100000"/>
              </a:lnSpc>
              <a:tabLst>
                <a:tab pos="0" algn="l"/>
              </a:tabLst>
            </a:pPr>
            <a:r>
              <a:rPr lang="en-GB" sz="1100" b="0" strike="noStrike" spc="-1">
                <a:solidFill>
                  <a:srgbClr val="FFFFFF"/>
                </a:solidFill>
                <a:latin typeface="Open Sans"/>
                <a:ea typeface="Open Sans"/>
              </a:rPr>
              <a:t>Customer experience survey (national), 2019/20</a:t>
            </a:r>
            <a:endParaRPr lang="en-GB" sz="1100" b="0" strike="noStrike" spc="-1">
              <a:latin typeface="Arial"/>
            </a:endParaRPr>
          </a:p>
        </p:txBody>
      </p:sp>
      <p:pic>
        <p:nvPicPr>
          <p:cNvPr id="323" name="Google Shape;123;p19"/>
          <p:cNvPicPr/>
          <p:nvPr/>
        </p:nvPicPr>
        <p:blipFill>
          <a:blip r:embed="rId2"/>
          <a:srcRect t="-2385"/>
          <a:stretch/>
        </p:blipFill>
        <p:spPr>
          <a:xfrm>
            <a:off x="4662720" y="1401840"/>
            <a:ext cx="719640" cy="734040"/>
          </a:xfrm>
          <a:prstGeom prst="rect">
            <a:avLst/>
          </a:prstGeom>
          <a:ln w="0">
            <a:noFill/>
          </a:ln>
        </p:spPr>
      </p:pic>
      <p:pic>
        <p:nvPicPr>
          <p:cNvPr id="324" name="Google Shape;124;p19"/>
          <p:cNvPicPr/>
          <p:nvPr/>
        </p:nvPicPr>
        <p:blipFill>
          <a:blip r:embed="rId3"/>
          <a:srcRect l="20" r="29"/>
          <a:stretch/>
        </p:blipFill>
        <p:spPr>
          <a:xfrm>
            <a:off x="4662720" y="3221640"/>
            <a:ext cx="719640" cy="71964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TextShape 1"/>
          <p:cNvSpPr txBox="1"/>
          <p:nvPr/>
        </p:nvSpPr>
        <p:spPr>
          <a:xfrm>
            <a:off x="603360" y="444960"/>
            <a:ext cx="3353760" cy="1119600"/>
          </a:xfrm>
          <a:prstGeom prst="rect">
            <a:avLst/>
          </a:prstGeom>
          <a:noFill/>
          <a:ln w="0">
            <a:noFill/>
          </a:ln>
        </p:spPr>
        <p:txBody>
          <a:bodyPr tIns="91440" bIns="91440">
            <a:noAutofit/>
          </a:bodyPr>
          <a:lstStyle/>
          <a:p>
            <a:pPr>
              <a:lnSpc>
                <a:spcPct val="100000"/>
              </a:lnSpc>
              <a:tabLst>
                <a:tab pos="0" algn="l"/>
              </a:tabLst>
            </a:pPr>
            <a:r>
              <a:rPr lang="en-GB" sz="3000" b="0" strike="noStrike" spc="-1">
                <a:solidFill>
                  <a:srgbClr val="004B88"/>
                </a:solidFill>
                <a:latin typeface="Open Sans ExtraBold"/>
                <a:ea typeface="Open Sans ExtraBold"/>
              </a:rPr>
              <a:t>The difference this makes </a:t>
            </a:r>
            <a:endParaRPr lang="en-GB" sz="3000" b="0" strike="noStrike" spc="-1">
              <a:solidFill>
                <a:srgbClr val="000000"/>
              </a:solidFill>
              <a:latin typeface="Arial"/>
            </a:endParaRPr>
          </a:p>
        </p:txBody>
      </p:sp>
      <p:sp>
        <p:nvSpPr>
          <p:cNvPr id="326" name="TextShape 2"/>
          <p:cNvSpPr txBox="1"/>
          <p:nvPr/>
        </p:nvSpPr>
        <p:spPr>
          <a:xfrm>
            <a:off x="603360" y="1564920"/>
            <a:ext cx="3353760" cy="3096720"/>
          </a:xfrm>
          <a:prstGeom prst="rect">
            <a:avLst/>
          </a:prstGeom>
          <a:noFill/>
          <a:ln w="0">
            <a:noFill/>
          </a:ln>
        </p:spPr>
        <p:txBody>
          <a:bodyPr tIns="91440" bIns="91440">
            <a:noAutofit/>
          </a:bodyPr>
          <a:lstStyle/>
          <a:p>
            <a:pPr>
              <a:lnSpc>
                <a:spcPct val="115000"/>
              </a:lnSpc>
              <a:tabLst>
                <a:tab pos="0" algn="l"/>
              </a:tabLst>
            </a:pPr>
            <a:r>
              <a:rPr lang="en-GB" sz="1600" b="0" strike="noStrike" spc="-1">
                <a:solidFill>
                  <a:srgbClr val="004B88"/>
                </a:solidFill>
                <a:latin typeface="Open Sans"/>
                <a:ea typeface="Open Sans"/>
              </a:rPr>
              <a:t>The wider impact of advice – what we achieve as a result of solving problems and providing support – is just as important.</a:t>
            </a:r>
            <a:endParaRPr lang="en-GB" sz="1600" b="0" strike="noStrike" spc="-1">
              <a:solidFill>
                <a:srgbClr val="000000"/>
              </a:solidFill>
              <a:latin typeface="Arial"/>
            </a:endParaRPr>
          </a:p>
          <a:p>
            <a:pPr marL="792000">
              <a:lnSpc>
                <a:spcPct val="115000"/>
              </a:lnSpc>
              <a:spcBef>
                <a:spcPts val="1599"/>
              </a:spcBef>
              <a:tabLst>
                <a:tab pos="0" algn="l"/>
              </a:tabLst>
            </a:pPr>
            <a:r>
              <a:rPr lang="en-GB" sz="2200" b="0" strike="noStrike" spc="-1">
                <a:solidFill>
                  <a:srgbClr val="004B88"/>
                </a:solidFill>
                <a:latin typeface="Open Sans ExtraBold"/>
                <a:ea typeface="Open Sans ExtraBold"/>
              </a:rPr>
              <a:t>60%</a:t>
            </a:r>
            <a:endParaRPr lang="en-GB" sz="2200" b="0" strike="noStrike" spc="-1">
              <a:solidFill>
                <a:srgbClr val="000000"/>
              </a:solidFill>
              <a:latin typeface="Arial"/>
            </a:endParaRPr>
          </a:p>
          <a:p>
            <a:pPr marL="792000">
              <a:lnSpc>
                <a:spcPct val="115000"/>
              </a:lnSpc>
              <a:spcAft>
                <a:spcPts val="1599"/>
              </a:spcAft>
              <a:tabLst>
                <a:tab pos="0" algn="l"/>
              </a:tabLst>
            </a:pPr>
            <a:r>
              <a:rPr lang="en-GB" sz="1600" b="0" strike="noStrike" spc="-1">
                <a:solidFill>
                  <a:srgbClr val="004B88"/>
                </a:solidFill>
                <a:latin typeface="Open Sans SemiBold"/>
                <a:ea typeface="Open Sans SemiBold"/>
              </a:rPr>
              <a:t>said they felt less stress, depressed or anxious as a result of the help they received from us</a:t>
            </a:r>
            <a:endParaRPr lang="en-GB" sz="1600" b="0" strike="noStrike" spc="-1">
              <a:solidFill>
                <a:srgbClr val="000000"/>
              </a:solidFill>
              <a:latin typeface="Arial"/>
            </a:endParaRPr>
          </a:p>
        </p:txBody>
      </p:sp>
      <p:sp>
        <p:nvSpPr>
          <p:cNvPr id="327" name="CustomShape 3"/>
          <p:cNvSpPr/>
          <p:nvPr/>
        </p:nvSpPr>
        <p:spPr>
          <a:xfrm rot="10800000">
            <a:off x="4780440" y="-17640"/>
            <a:ext cx="360" cy="5163480"/>
          </a:xfrm>
          <a:custGeom>
            <a:avLst/>
            <a:gdLst/>
            <a:ahLst/>
            <a:cxnLst/>
            <a:rect l="l" t="t" r="r" b="b"/>
            <a:pathLst>
              <a:path w="21600" h="21600">
                <a:moveTo>
                  <a:pt x="0" y="0"/>
                </a:moveTo>
                <a:lnTo>
                  <a:pt x="21600" y="21600"/>
                </a:lnTo>
              </a:path>
            </a:pathLst>
          </a:custGeom>
          <a:noFill/>
          <a:ln w="28440">
            <a:solidFill>
              <a:srgbClr val="004B88"/>
            </a:solidFill>
            <a:round/>
          </a:ln>
        </p:spPr>
        <p:style>
          <a:lnRef idx="0">
            <a:scrgbClr r="0" g="0" b="0"/>
          </a:lnRef>
          <a:fillRef idx="0">
            <a:scrgbClr r="0" g="0" b="0"/>
          </a:fillRef>
          <a:effectRef idx="0">
            <a:scrgbClr r="0" g="0" b="0"/>
          </a:effectRef>
          <a:fontRef idx="minor"/>
        </p:style>
      </p:sp>
      <p:pic>
        <p:nvPicPr>
          <p:cNvPr id="329" name="Google Shape;133;p20"/>
          <p:cNvPicPr/>
          <p:nvPr/>
        </p:nvPicPr>
        <p:blipFill>
          <a:blip r:embed="rId3"/>
          <a:stretch/>
        </p:blipFill>
        <p:spPr>
          <a:xfrm>
            <a:off x="603360" y="3034800"/>
            <a:ext cx="719640" cy="719640"/>
          </a:xfrm>
          <a:prstGeom prst="rect">
            <a:avLst/>
          </a:prstGeom>
          <a:ln w="0">
            <a:noFill/>
          </a:ln>
        </p:spPr>
      </p:pic>
      <p:sp>
        <p:nvSpPr>
          <p:cNvPr id="330" name="CustomShape 5"/>
          <p:cNvSpPr/>
          <p:nvPr/>
        </p:nvSpPr>
        <p:spPr>
          <a:xfrm>
            <a:off x="5145840" y="1448640"/>
            <a:ext cx="3574440" cy="2842560"/>
          </a:xfrm>
          <a:prstGeom prst="rect">
            <a:avLst/>
          </a:prstGeom>
          <a:noFill/>
          <a:ln w="28440">
            <a:solidFill>
              <a:srgbClr val="004B88"/>
            </a:solidFill>
            <a:round/>
          </a:ln>
        </p:spPr>
        <p:style>
          <a:lnRef idx="0">
            <a:scrgbClr r="0" g="0" b="0"/>
          </a:lnRef>
          <a:fillRef idx="0">
            <a:scrgbClr r="0" g="0" b="0"/>
          </a:fillRef>
          <a:effectRef idx="0">
            <a:scrgbClr r="0" g="0" b="0"/>
          </a:effectRef>
          <a:fontRef idx="minor"/>
        </p:style>
        <p:txBody>
          <a:bodyPr lIns="180000" tIns="180000" rIns="180000" bIns="180000">
            <a:noAutofit/>
          </a:bodyPr>
          <a:lstStyle/>
          <a:p>
            <a:pPr>
              <a:lnSpc>
                <a:spcPct val="100000"/>
              </a:lnSpc>
              <a:tabLst>
                <a:tab pos="0" algn="l"/>
              </a:tabLst>
            </a:pPr>
            <a:r>
              <a:rPr lang="en-GB" sz="1600" b="0" strike="noStrike" spc="-1">
                <a:solidFill>
                  <a:srgbClr val="004B88"/>
                </a:solidFill>
                <a:latin typeface="Open Sans SemiBold"/>
                <a:ea typeface="Open Sans SemiBold"/>
              </a:rPr>
              <a:t>Our advice helped stabilise </a:t>
            </a:r>
            <a:r>
              <a:rPr lang="en-GB" sz="1600" spc="-1">
                <a:solidFill>
                  <a:srgbClr val="004B88"/>
                </a:solidFill>
                <a:latin typeface="Open Sans SemiBold"/>
                <a:ea typeface="Open Sans SemiBold"/>
              </a:rPr>
              <a:t>Anna’s</a:t>
            </a:r>
            <a:r>
              <a:rPr lang="en-GB" sz="1600" b="0" strike="noStrike" spc="-1">
                <a:solidFill>
                  <a:srgbClr val="004B88"/>
                </a:solidFill>
                <a:latin typeface="Open Sans SemiBold"/>
                <a:ea typeface="Open Sans SemiBold"/>
              </a:rPr>
              <a:t> financial situation. </a:t>
            </a:r>
            <a:endParaRPr lang="en-GB" sz="1600" b="0" strike="noStrike" spc="-1">
              <a:latin typeface="Arial"/>
            </a:endParaRPr>
          </a:p>
          <a:p>
            <a:pPr>
              <a:lnSpc>
                <a:spcPct val="100000"/>
              </a:lnSpc>
              <a:spcBef>
                <a:spcPts val="1001"/>
              </a:spcBef>
              <a:tabLst>
                <a:tab pos="0" algn="l"/>
              </a:tabLst>
            </a:pPr>
            <a:r>
              <a:rPr lang="en-GB" sz="1600" b="0" strike="noStrike" spc="-1">
                <a:solidFill>
                  <a:srgbClr val="004B88"/>
                </a:solidFill>
                <a:latin typeface="Open Sans SemiBold"/>
                <a:ea typeface="Open Sans SemiBold"/>
              </a:rPr>
              <a:t>Her anxiety reduced, and her physical health improved. She no longer needed additional health services. </a:t>
            </a:r>
            <a:endParaRPr lang="en-GB" sz="1600" b="0" strike="noStrike" spc="-1">
              <a:latin typeface="Arial"/>
            </a:endParaRPr>
          </a:p>
          <a:p>
            <a:pPr>
              <a:lnSpc>
                <a:spcPct val="100000"/>
              </a:lnSpc>
              <a:spcBef>
                <a:spcPts val="1001"/>
              </a:spcBef>
              <a:spcAft>
                <a:spcPts val="1001"/>
              </a:spcAft>
              <a:tabLst>
                <a:tab pos="0" algn="l"/>
              </a:tabLst>
            </a:pPr>
            <a:r>
              <a:rPr lang="en-GB" sz="1600" b="0" strike="noStrike" spc="-1">
                <a:solidFill>
                  <a:srgbClr val="004B88"/>
                </a:solidFill>
                <a:latin typeface="Open Sans SemiBold"/>
                <a:ea typeface="Open Sans SemiBold"/>
              </a:rPr>
              <a:t>She also felt more confident and knowledgeable about handling similar problems in the future. </a:t>
            </a:r>
            <a:endParaRPr lang="en-GB" sz="1600" b="0" strike="noStrike" spc="-1">
              <a:latin typeface="Arial"/>
            </a:endParaRPr>
          </a:p>
        </p:txBody>
      </p:sp>
      <p:pic>
        <p:nvPicPr>
          <p:cNvPr id="331" name="Google Shape;135;p20"/>
          <p:cNvPicPr/>
          <p:nvPr/>
        </p:nvPicPr>
        <p:blipFill>
          <a:blip r:embed="rId4"/>
          <a:srcRect r="-9240" b="-3081"/>
          <a:stretch/>
        </p:blipFill>
        <p:spPr>
          <a:xfrm>
            <a:off x="5394600" y="852120"/>
            <a:ext cx="604440" cy="539640"/>
          </a:xfrm>
          <a:prstGeom prst="rect">
            <a:avLst/>
          </a:prstGeom>
          <a:ln w="0">
            <a:noFill/>
          </a:ln>
        </p:spPr>
      </p:pic>
      <p:sp>
        <p:nvSpPr>
          <p:cNvPr id="332" name="CustomShape 6"/>
          <p:cNvSpPr/>
          <p:nvPr/>
        </p:nvSpPr>
        <p:spPr>
          <a:xfrm rot="10800000" flipH="1">
            <a:off x="4781520" y="2196360"/>
            <a:ext cx="359640" cy="360"/>
          </a:xfrm>
          <a:custGeom>
            <a:avLst/>
            <a:gdLst/>
            <a:ahLst/>
            <a:cxnLst/>
            <a:rect l="l" t="t" r="r" b="b"/>
            <a:pathLst>
              <a:path w="21600" h="21600">
                <a:moveTo>
                  <a:pt x="0" y="0"/>
                </a:moveTo>
                <a:lnTo>
                  <a:pt x="21600" y="21600"/>
                </a:lnTo>
              </a:path>
            </a:pathLst>
          </a:custGeom>
          <a:noFill/>
          <a:ln w="28440">
            <a:solidFill>
              <a:srgbClr val="004B88"/>
            </a:solidFill>
            <a:round/>
          </a:ln>
        </p:spPr>
        <p:style>
          <a:lnRef idx="0">
            <a:scrgbClr r="0" g="0" b="0"/>
          </a:lnRef>
          <a:fillRef idx="0">
            <a:scrgbClr r="0" g="0" b="0"/>
          </a:fillRef>
          <a:effectRef idx="0">
            <a:scrgbClr r="0" g="0" b="0"/>
          </a:effectRef>
          <a:fontRef idx="minor"/>
        </p:style>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xtShape 1"/>
          <p:cNvSpPr txBox="1"/>
          <p:nvPr/>
        </p:nvSpPr>
        <p:spPr>
          <a:xfrm>
            <a:off x="603360" y="444960"/>
            <a:ext cx="7905600" cy="612720"/>
          </a:xfrm>
          <a:prstGeom prst="rect">
            <a:avLst/>
          </a:prstGeom>
          <a:noFill/>
          <a:ln w="0">
            <a:noFill/>
          </a:ln>
        </p:spPr>
        <p:txBody>
          <a:bodyPr tIns="91440" bIns="91440">
            <a:noAutofit/>
          </a:bodyPr>
          <a:lstStyle/>
          <a:p>
            <a:pPr>
              <a:lnSpc>
                <a:spcPct val="100000"/>
              </a:lnSpc>
              <a:tabLst>
                <a:tab pos="0" algn="l"/>
              </a:tabLst>
            </a:pPr>
            <a:r>
              <a:rPr lang="en-GB" sz="3000" b="0" strike="noStrike" spc="-1">
                <a:solidFill>
                  <a:srgbClr val="FCBB69"/>
                </a:solidFill>
                <a:latin typeface="Open Sans ExtraBold"/>
                <a:ea typeface="Open Sans ExtraBold"/>
              </a:rPr>
              <a:t>Our impact </a:t>
            </a:r>
            <a:endParaRPr lang="en-GB" sz="3000" b="0" strike="noStrike" spc="-1">
              <a:solidFill>
                <a:srgbClr val="000000"/>
              </a:solidFill>
              <a:latin typeface="Arial"/>
            </a:endParaRPr>
          </a:p>
        </p:txBody>
      </p:sp>
      <p:sp>
        <p:nvSpPr>
          <p:cNvPr id="334" name="TextShape 2"/>
          <p:cNvSpPr txBox="1"/>
          <p:nvPr/>
        </p:nvSpPr>
        <p:spPr>
          <a:xfrm>
            <a:off x="679320" y="1246680"/>
            <a:ext cx="3740040" cy="3416040"/>
          </a:xfrm>
          <a:prstGeom prst="rect">
            <a:avLst/>
          </a:prstGeom>
          <a:noFill/>
          <a:ln w="0">
            <a:noFill/>
          </a:ln>
        </p:spPr>
        <p:txBody>
          <a:bodyPr tIns="91440" bIns="91440">
            <a:noAutofit/>
          </a:bodyPr>
          <a:lstStyle/>
          <a:p>
            <a:pPr marL="792000">
              <a:lnSpc>
                <a:spcPct val="100000"/>
              </a:lnSpc>
              <a:tabLst>
                <a:tab pos="0" algn="l"/>
              </a:tabLst>
            </a:pPr>
            <a:r>
              <a:rPr lang="en-GB" sz="2200" b="0" strike="noStrike" spc="-1">
                <a:solidFill>
                  <a:srgbClr val="FCBB69"/>
                </a:solidFill>
                <a:latin typeface="Open Sans ExtraBold"/>
                <a:ea typeface="Open Sans ExtraBold"/>
              </a:rPr>
              <a:t>Nearly 1 in 2</a:t>
            </a:r>
            <a:endParaRPr lang="en-GB" sz="2200" b="0" strike="noStrike" spc="-1">
              <a:solidFill>
                <a:srgbClr val="000000"/>
              </a:solidFill>
              <a:latin typeface="Arial"/>
            </a:endParaRPr>
          </a:p>
          <a:p>
            <a:pPr marL="792000">
              <a:lnSpc>
                <a:spcPct val="100000"/>
              </a:lnSpc>
              <a:tabLst>
                <a:tab pos="0" algn="l"/>
              </a:tabLst>
            </a:pPr>
            <a:r>
              <a:rPr lang="en-GB" sz="1600" b="0" strike="noStrike" spc="-1">
                <a:solidFill>
                  <a:srgbClr val="FFFFFF"/>
                </a:solidFill>
                <a:latin typeface="Open Sans SemiBold"/>
                <a:ea typeface="Open Sans SemiBold"/>
              </a:rPr>
              <a:t>had more money or control of their finances</a:t>
            </a:r>
            <a:endParaRPr lang="en-GB" sz="1600" b="0" strike="noStrike" spc="-1">
              <a:solidFill>
                <a:srgbClr val="000000"/>
              </a:solidFill>
              <a:latin typeface="Arial"/>
            </a:endParaRPr>
          </a:p>
          <a:p>
            <a:pPr marL="792000">
              <a:lnSpc>
                <a:spcPct val="100000"/>
              </a:lnSpc>
              <a:spcBef>
                <a:spcPts val="1001"/>
              </a:spcBef>
              <a:tabLst>
                <a:tab pos="0" algn="l"/>
              </a:tabLst>
            </a:pPr>
            <a:r>
              <a:rPr lang="en-GB" sz="2200" b="0" strike="noStrike" spc="-1">
                <a:solidFill>
                  <a:srgbClr val="FCBB69"/>
                </a:solidFill>
                <a:latin typeface="Open Sans ExtraBold"/>
                <a:ea typeface="Open Sans ExtraBold"/>
              </a:rPr>
              <a:t>2 in 5</a:t>
            </a:r>
            <a:endParaRPr lang="en-GB" sz="2200" b="0" strike="noStrike" spc="-1">
              <a:solidFill>
                <a:srgbClr val="000000"/>
              </a:solidFill>
              <a:latin typeface="Arial"/>
            </a:endParaRPr>
          </a:p>
          <a:p>
            <a:pPr marL="792000">
              <a:lnSpc>
                <a:spcPct val="100000"/>
              </a:lnSpc>
              <a:tabLst>
                <a:tab pos="0" algn="l"/>
              </a:tabLst>
            </a:pPr>
            <a:r>
              <a:rPr lang="en-GB" sz="1600" b="0" strike="noStrike" spc="-1">
                <a:solidFill>
                  <a:srgbClr val="FFFFFF"/>
                </a:solidFill>
                <a:latin typeface="Open Sans SemiBold"/>
                <a:ea typeface="Open Sans SemiBold"/>
              </a:rPr>
              <a:t>had a more secure housing situation</a:t>
            </a:r>
            <a:endParaRPr lang="en-GB" sz="1600" b="0" strike="noStrike" spc="-1">
              <a:solidFill>
                <a:srgbClr val="000000"/>
              </a:solidFill>
              <a:latin typeface="Arial"/>
            </a:endParaRPr>
          </a:p>
          <a:p>
            <a:pPr marL="792000">
              <a:lnSpc>
                <a:spcPct val="100000"/>
              </a:lnSpc>
              <a:spcBef>
                <a:spcPts val="1001"/>
              </a:spcBef>
              <a:tabLst>
                <a:tab pos="0" algn="l"/>
              </a:tabLst>
            </a:pPr>
            <a:r>
              <a:rPr lang="en-GB" sz="2200" b="0" strike="noStrike" spc="-1">
                <a:solidFill>
                  <a:srgbClr val="FCBB69"/>
                </a:solidFill>
                <a:latin typeface="Open Sans ExtraBold"/>
                <a:ea typeface="Open Sans ExtraBold"/>
              </a:rPr>
              <a:t>Nearly 1 in 2</a:t>
            </a:r>
            <a:endParaRPr lang="en-GB" sz="2200" b="0" strike="noStrike" spc="-1">
              <a:solidFill>
                <a:srgbClr val="000000"/>
              </a:solidFill>
              <a:latin typeface="Arial"/>
            </a:endParaRPr>
          </a:p>
          <a:p>
            <a:pPr marL="792000">
              <a:lnSpc>
                <a:spcPct val="100000"/>
              </a:lnSpc>
              <a:spcAft>
                <a:spcPts val="1001"/>
              </a:spcAft>
              <a:tabLst>
                <a:tab pos="0" algn="l"/>
              </a:tabLst>
            </a:pPr>
            <a:r>
              <a:rPr lang="en-GB" sz="1600" b="0" strike="noStrike" spc="-1">
                <a:solidFill>
                  <a:srgbClr val="FFFFFF"/>
                </a:solidFill>
                <a:latin typeface="Open Sans SemiBold"/>
                <a:ea typeface="Open Sans SemiBold"/>
              </a:rPr>
              <a:t>felt their physical health had improved</a:t>
            </a:r>
            <a:endParaRPr lang="en-GB" sz="1600" b="0" strike="noStrike" spc="-1">
              <a:solidFill>
                <a:srgbClr val="000000"/>
              </a:solidFill>
              <a:latin typeface="Arial"/>
            </a:endParaRPr>
          </a:p>
        </p:txBody>
      </p:sp>
      <p:sp>
        <p:nvSpPr>
          <p:cNvPr id="335" name="TextShape 3"/>
          <p:cNvSpPr txBox="1"/>
          <p:nvPr/>
        </p:nvSpPr>
        <p:spPr>
          <a:xfrm>
            <a:off x="4768920" y="1246680"/>
            <a:ext cx="3740040" cy="3416040"/>
          </a:xfrm>
          <a:prstGeom prst="rect">
            <a:avLst/>
          </a:prstGeom>
          <a:noFill/>
          <a:ln w="0">
            <a:noFill/>
          </a:ln>
        </p:spPr>
        <p:txBody>
          <a:bodyPr tIns="91440" bIns="91440">
            <a:noAutofit/>
          </a:bodyPr>
          <a:lstStyle/>
          <a:p>
            <a:pPr marL="792000">
              <a:lnSpc>
                <a:spcPct val="100000"/>
              </a:lnSpc>
              <a:tabLst>
                <a:tab pos="0" algn="l"/>
              </a:tabLst>
            </a:pPr>
            <a:r>
              <a:rPr lang="en-GB" sz="2200" b="0" strike="noStrike" spc="-1">
                <a:solidFill>
                  <a:srgbClr val="FCBB69"/>
                </a:solidFill>
                <a:latin typeface="Open Sans ExtraBold"/>
                <a:ea typeface="Open Sans ExtraBold"/>
              </a:rPr>
              <a:t>3 in 10</a:t>
            </a:r>
            <a:endParaRPr lang="en-GB" sz="2200" b="0" strike="noStrike" spc="-1">
              <a:solidFill>
                <a:srgbClr val="000000"/>
              </a:solidFill>
              <a:latin typeface="Arial"/>
            </a:endParaRPr>
          </a:p>
          <a:p>
            <a:pPr marL="792000">
              <a:lnSpc>
                <a:spcPct val="100000"/>
              </a:lnSpc>
              <a:tabLst>
                <a:tab pos="0" algn="l"/>
              </a:tabLst>
            </a:pPr>
            <a:r>
              <a:rPr lang="en-GB" sz="1600" b="0" strike="noStrike" spc="-1">
                <a:solidFill>
                  <a:srgbClr val="FFFFFF"/>
                </a:solidFill>
                <a:latin typeface="Open Sans SemiBold"/>
                <a:ea typeface="Open Sans SemiBold"/>
              </a:rPr>
              <a:t>found it easier to do their job or find a job </a:t>
            </a:r>
            <a:endParaRPr lang="en-GB" sz="1600" b="0" strike="noStrike" spc="-1">
              <a:solidFill>
                <a:srgbClr val="000000"/>
              </a:solidFill>
              <a:latin typeface="Arial"/>
            </a:endParaRPr>
          </a:p>
          <a:p>
            <a:pPr marL="792000">
              <a:lnSpc>
                <a:spcPct val="100000"/>
              </a:lnSpc>
              <a:spcBef>
                <a:spcPts val="1001"/>
              </a:spcBef>
              <a:tabLst>
                <a:tab pos="0" algn="l"/>
              </a:tabLst>
            </a:pPr>
            <a:r>
              <a:rPr lang="en-GB" sz="2200" b="0" strike="noStrike" spc="-1">
                <a:solidFill>
                  <a:srgbClr val="FCBB69"/>
                </a:solidFill>
                <a:latin typeface="Open Sans ExtraBold"/>
                <a:ea typeface="Open Sans ExtraBold"/>
              </a:rPr>
              <a:t>Nearly 1 in 2</a:t>
            </a:r>
            <a:endParaRPr lang="en-GB" sz="2200" b="0" strike="noStrike" spc="-1">
              <a:solidFill>
                <a:srgbClr val="000000"/>
              </a:solidFill>
              <a:latin typeface="Arial"/>
            </a:endParaRPr>
          </a:p>
          <a:p>
            <a:pPr marL="792000">
              <a:lnSpc>
                <a:spcPct val="100000"/>
              </a:lnSpc>
              <a:tabLst>
                <a:tab pos="0" algn="l"/>
              </a:tabLst>
            </a:pPr>
            <a:r>
              <a:rPr lang="en-GB" sz="1600" b="0" strike="noStrike" spc="-1">
                <a:solidFill>
                  <a:srgbClr val="FFFFFF"/>
                </a:solidFill>
                <a:latin typeface="Open Sans SemiBold"/>
                <a:ea typeface="Open Sans SemiBold"/>
              </a:rPr>
              <a:t>felt they had better relationships with others</a:t>
            </a:r>
            <a:endParaRPr lang="en-GB" sz="1600" b="0" strike="noStrike" spc="-1">
              <a:solidFill>
                <a:srgbClr val="000000"/>
              </a:solidFill>
              <a:latin typeface="Arial"/>
            </a:endParaRPr>
          </a:p>
          <a:p>
            <a:pPr marL="792000">
              <a:lnSpc>
                <a:spcPct val="100000"/>
              </a:lnSpc>
              <a:spcBef>
                <a:spcPts val="1001"/>
              </a:spcBef>
              <a:tabLst>
                <a:tab pos="0" algn="l"/>
              </a:tabLst>
            </a:pPr>
            <a:r>
              <a:rPr lang="en-GB" sz="2200" b="0" strike="noStrike" spc="-1">
                <a:solidFill>
                  <a:srgbClr val="FCBB69"/>
                </a:solidFill>
                <a:latin typeface="Open Sans ExtraBold"/>
                <a:ea typeface="Open Sans ExtraBold"/>
              </a:rPr>
              <a:t>3 in 5</a:t>
            </a:r>
            <a:endParaRPr lang="en-GB" sz="2200" b="0" strike="noStrike" spc="-1">
              <a:solidFill>
                <a:srgbClr val="000000"/>
              </a:solidFill>
              <a:latin typeface="Arial"/>
            </a:endParaRPr>
          </a:p>
          <a:p>
            <a:pPr marL="792000">
              <a:lnSpc>
                <a:spcPct val="100000"/>
              </a:lnSpc>
              <a:spcAft>
                <a:spcPts val="1001"/>
              </a:spcAft>
              <a:tabLst>
                <a:tab pos="0" algn="l"/>
              </a:tabLst>
            </a:pPr>
            <a:r>
              <a:rPr lang="en-GB" sz="1600" b="0" strike="noStrike" spc="-1">
                <a:solidFill>
                  <a:srgbClr val="FFFFFF"/>
                </a:solidFill>
                <a:latin typeface="Open Sans SemiBold"/>
                <a:ea typeface="Open Sans SemiBold"/>
              </a:rPr>
              <a:t>found it easier to manage day-to-day</a:t>
            </a:r>
            <a:endParaRPr lang="en-GB" sz="1600" b="0" strike="noStrike" spc="-1">
              <a:solidFill>
                <a:srgbClr val="000000"/>
              </a:solidFill>
              <a:latin typeface="Arial"/>
            </a:endParaRPr>
          </a:p>
        </p:txBody>
      </p:sp>
      <p:sp>
        <p:nvSpPr>
          <p:cNvPr id="336" name="CustomShape 4"/>
          <p:cNvSpPr/>
          <p:nvPr/>
        </p:nvSpPr>
        <p:spPr>
          <a:xfrm>
            <a:off x="5088240" y="4797720"/>
            <a:ext cx="4055400" cy="345600"/>
          </a:xfrm>
          <a:prstGeom prst="rect">
            <a:avLst/>
          </a:prstGeom>
          <a:noFill/>
          <a:ln w="0">
            <a:noFill/>
          </a:ln>
        </p:spPr>
        <p:style>
          <a:lnRef idx="0">
            <a:scrgbClr r="0" g="0" b="0"/>
          </a:lnRef>
          <a:fillRef idx="0">
            <a:scrgbClr r="0" g="0" b="0"/>
          </a:fillRef>
          <a:effectRef idx="0">
            <a:scrgbClr r="0" g="0" b="0"/>
          </a:effectRef>
          <a:fontRef idx="minor"/>
        </p:style>
        <p:txBody>
          <a:bodyPr tIns="91440" bIns="91440">
            <a:noAutofit/>
          </a:bodyPr>
          <a:lstStyle/>
          <a:p>
            <a:pPr algn="r">
              <a:lnSpc>
                <a:spcPct val="100000"/>
              </a:lnSpc>
              <a:tabLst>
                <a:tab pos="0" algn="l"/>
              </a:tabLst>
            </a:pPr>
            <a:r>
              <a:rPr lang="en-GB" sz="1100" b="0" strike="noStrike" spc="-1">
                <a:solidFill>
                  <a:srgbClr val="FFFFFF"/>
                </a:solidFill>
                <a:latin typeface="Open Sans"/>
                <a:ea typeface="Open Sans"/>
              </a:rPr>
              <a:t>Outcomes and impact research, 2017</a:t>
            </a:r>
            <a:endParaRPr lang="en-GB" sz="1100" b="0" strike="noStrike" spc="-1">
              <a:latin typeface="Arial"/>
            </a:endParaRPr>
          </a:p>
        </p:txBody>
      </p:sp>
      <p:pic>
        <p:nvPicPr>
          <p:cNvPr id="337" name="Google Shape;145;p21"/>
          <p:cNvPicPr/>
          <p:nvPr/>
        </p:nvPicPr>
        <p:blipFill>
          <a:blip r:embed="rId3"/>
          <a:srcRect t="-5203" b="-13079"/>
          <a:stretch/>
        </p:blipFill>
        <p:spPr>
          <a:xfrm>
            <a:off x="4768920" y="1384560"/>
            <a:ext cx="737280" cy="654120"/>
          </a:xfrm>
          <a:prstGeom prst="rect">
            <a:avLst/>
          </a:prstGeom>
          <a:ln w="0">
            <a:noFill/>
          </a:ln>
        </p:spPr>
      </p:pic>
      <p:pic>
        <p:nvPicPr>
          <p:cNvPr id="338" name="Google Shape;146;p21"/>
          <p:cNvPicPr/>
          <p:nvPr/>
        </p:nvPicPr>
        <p:blipFill>
          <a:blip r:embed="rId4"/>
          <a:stretch/>
        </p:blipFill>
        <p:spPr>
          <a:xfrm>
            <a:off x="806400" y="1379520"/>
            <a:ext cx="489240" cy="662040"/>
          </a:xfrm>
          <a:prstGeom prst="rect">
            <a:avLst/>
          </a:prstGeom>
          <a:ln w="0">
            <a:noFill/>
          </a:ln>
        </p:spPr>
      </p:pic>
      <p:pic>
        <p:nvPicPr>
          <p:cNvPr id="339" name="Google Shape;147;p21"/>
          <p:cNvPicPr/>
          <p:nvPr/>
        </p:nvPicPr>
        <p:blipFill>
          <a:blip r:embed="rId5"/>
          <a:stretch/>
        </p:blipFill>
        <p:spPr>
          <a:xfrm>
            <a:off x="720000" y="2363040"/>
            <a:ext cx="662040" cy="662040"/>
          </a:xfrm>
          <a:prstGeom prst="rect">
            <a:avLst/>
          </a:prstGeom>
          <a:ln w="0">
            <a:noFill/>
          </a:ln>
        </p:spPr>
      </p:pic>
      <p:pic>
        <p:nvPicPr>
          <p:cNvPr id="340" name="Google Shape;148;p21"/>
          <p:cNvPicPr/>
          <p:nvPr/>
        </p:nvPicPr>
        <p:blipFill>
          <a:blip r:embed="rId6"/>
          <a:stretch/>
        </p:blipFill>
        <p:spPr>
          <a:xfrm>
            <a:off x="720000" y="3298680"/>
            <a:ext cx="662040" cy="662040"/>
          </a:xfrm>
          <a:prstGeom prst="rect">
            <a:avLst/>
          </a:prstGeom>
          <a:ln w="0">
            <a:noFill/>
          </a:ln>
        </p:spPr>
      </p:pic>
      <p:pic>
        <p:nvPicPr>
          <p:cNvPr id="341" name="Google Shape;149;p21"/>
          <p:cNvPicPr/>
          <p:nvPr/>
        </p:nvPicPr>
        <p:blipFill>
          <a:blip r:embed="rId7"/>
          <a:stretch/>
        </p:blipFill>
        <p:spPr>
          <a:xfrm>
            <a:off x="4776840" y="2365200"/>
            <a:ext cx="721080" cy="662040"/>
          </a:xfrm>
          <a:prstGeom prst="rect">
            <a:avLst/>
          </a:prstGeom>
          <a:ln w="0">
            <a:noFill/>
          </a:ln>
        </p:spPr>
      </p:pic>
      <p:pic>
        <p:nvPicPr>
          <p:cNvPr id="342" name="Google Shape;150;p21"/>
          <p:cNvPicPr/>
          <p:nvPr/>
        </p:nvPicPr>
        <p:blipFill>
          <a:blip r:embed="rId8"/>
          <a:stretch/>
        </p:blipFill>
        <p:spPr>
          <a:xfrm>
            <a:off x="4806360" y="3291120"/>
            <a:ext cx="662040" cy="662040"/>
          </a:xfrm>
          <a:prstGeom prst="rect">
            <a:avLst/>
          </a:prstGeom>
          <a:ln w="0">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9FCB83AFAE1F4892DE204E5BEC4459" ma:contentTypeVersion="16" ma:contentTypeDescription="Create a new document." ma:contentTypeScope="" ma:versionID="b9f32e59e04e823f33724581a36c4c02">
  <xsd:schema xmlns:xsd="http://www.w3.org/2001/XMLSchema" xmlns:xs="http://www.w3.org/2001/XMLSchema" xmlns:p="http://schemas.microsoft.com/office/2006/metadata/properties" xmlns:ns2="630a6128-a2e7-4c2f-a07b-cc3dda862d7f" xmlns:ns3="c6c63c92-4f9c-4a04-81f2-353c754f5444" targetNamespace="http://schemas.microsoft.com/office/2006/metadata/properties" ma:root="true" ma:fieldsID="088f0d8f07ba253629bb3491832c6070" ns2:_="" ns3:_="">
    <xsd:import namespace="630a6128-a2e7-4c2f-a07b-cc3dda862d7f"/>
    <xsd:import namespace="c6c63c92-4f9c-4a04-81f2-353c754f544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0a6128-a2e7-4c2f-a07b-cc3dda862d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99848f3-4f8f-445e-a469-830097a58a3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6c63c92-4f9c-4a04-81f2-353c754f544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acd7941-2019-4834-a963-66ec8a5cd396}" ma:internalName="TaxCatchAll" ma:showField="CatchAllData" ma:web="c6c63c92-4f9c-4a04-81f2-353c754f54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30a6128-a2e7-4c2f-a07b-cc3dda862d7f">
      <Terms xmlns="http://schemas.microsoft.com/office/infopath/2007/PartnerControls"/>
    </lcf76f155ced4ddcb4097134ff3c332f>
    <TaxCatchAll xmlns="c6c63c92-4f9c-4a04-81f2-353c754f5444" xsi:nil="true"/>
  </documentManagement>
</p:properties>
</file>

<file path=customXml/itemProps1.xml><?xml version="1.0" encoding="utf-8"?>
<ds:datastoreItem xmlns:ds="http://schemas.openxmlformats.org/officeDocument/2006/customXml" ds:itemID="{DD52F4A0-4C5F-4BA1-B7CC-081191CC4A98}"/>
</file>

<file path=customXml/itemProps2.xml><?xml version="1.0" encoding="utf-8"?>
<ds:datastoreItem xmlns:ds="http://schemas.openxmlformats.org/officeDocument/2006/customXml" ds:itemID="{BE76DCB1-7F22-4394-B304-ABA989BD43FD}">
  <ds:schemaRefs>
    <ds:schemaRef ds:uri="http://schemas.microsoft.com/sharepoint/v3/contenttype/forms"/>
  </ds:schemaRefs>
</ds:datastoreItem>
</file>

<file path=customXml/itemProps3.xml><?xml version="1.0" encoding="utf-8"?>
<ds:datastoreItem xmlns:ds="http://schemas.openxmlformats.org/officeDocument/2006/customXml" ds:itemID="{BD56EE02-EB7E-435B-8673-1B2557E49DC8}">
  <ds:schemaRefs>
    <ds:schemaRef ds:uri="http://purl.org/dc/dcmitype/"/>
    <ds:schemaRef ds:uri="http://purl.org/dc/elements/1.1/"/>
    <ds:schemaRef ds:uri="http://purl.org/dc/terms/"/>
    <ds:schemaRef ds:uri="630a6128-a2e7-4c2f-a07b-cc3dda862d7f"/>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c6c63c92-4f9c-4a04-81f2-353c754f544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23</TotalTime>
  <Words>1430</Words>
  <Application>Microsoft Office PowerPoint</Application>
  <PresentationFormat>On-screen Show (16:9)</PresentationFormat>
  <Paragraphs>144</Paragraphs>
  <Slides>17</Slides>
  <Notes>11</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17</vt:i4>
      </vt:variant>
    </vt:vector>
  </HeadingPairs>
  <TitlesOfParts>
    <vt:vector size="31" baseType="lpstr">
      <vt:lpstr>Arial</vt:lpstr>
      <vt:lpstr>Open Sans</vt:lpstr>
      <vt:lpstr>Open Sans ExtraBold</vt:lpstr>
      <vt:lpstr>Open Sans SemiBold</vt:lpstr>
      <vt:lpstr>Symbol</vt:lpstr>
      <vt:lpstr>Times New Roman</vt:lpstr>
      <vt:lpstr>Wingdings</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impact in [insert year/year] The difference we make to [Location]</dc:title>
  <dc:subject/>
  <dc:creator>Homeworker3</dc:creator>
  <dc:description/>
  <cp:lastModifiedBy>Tracy Armstrong</cp:lastModifiedBy>
  <cp:revision>4</cp:revision>
  <dcterms:modified xsi:type="dcterms:W3CDTF">2022-12-09T13:51:44Z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r8>19</vt:r8>
  </property>
  <property fmtid="{D5CDD505-2E9C-101B-9397-08002B2CF9AE}" pid="3" name="PresentationFormat">
    <vt:lpwstr>On-screen Show (16:9)</vt:lpwstr>
  </property>
  <property fmtid="{D5CDD505-2E9C-101B-9397-08002B2CF9AE}" pid="4" name="Slides">
    <vt:r8>19</vt:r8>
  </property>
  <property fmtid="{D5CDD505-2E9C-101B-9397-08002B2CF9AE}" pid="5" name="ContentTypeId">
    <vt:lpwstr>0x010100139FCB83AFAE1F4892DE204E5BEC4459</vt:lpwstr>
  </property>
</Properties>
</file>